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9" r:id="rId1"/>
  </p:sldMasterIdLst>
  <p:notesMasterIdLst>
    <p:notesMasterId r:id="rId15"/>
  </p:notesMasterIdLst>
  <p:sldIdLst>
    <p:sldId id="262" r:id="rId2"/>
    <p:sldId id="256" r:id="rId3"/>
    <p:sldId id="258" r:id="rId4"/>
    <p:sldId id="290" r:id="rId5"/>
    <p:sldId id="286" r:id="rId6"/>
    <p:sldId id="266" r:id="rId7"/>
    <p:sldId id="268" r:id="rId8"/>
    <p:sldId id="273" r:id="rId9"/>
    <p:sldId id="288" r:id="rId10"/>
    <p:sldId id="264" r:id="rId11"/>
    <p:sldId id="281" r:id="rId12"/>
    <p:sldId id="284" r:id="rId13"/>
    <p:sldId id="289"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7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18" autoAdjust="0"/>
    <p:restoredTop sz="98608" autoAdjust="0"/>
  </p:normalViewPr>
  <p:slideViewPr>
    <p:cSldViewPr snapToGrid="0">
      <p:cViewPr>
        <p:scale>
          <a:sx n="75" d="100"/>
          <a:sy n="75" d="100"/>
        </p:scale>
        <p:origin x="-72" y="-8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image" Target="../media/image7.png"/><Relationship Id="rId5" Type="http://schemas.microsoft.com/office/2011/relationships/chartStyle" Target="style2.xml"/><Relationship Id="rId4" Type="http://schemas.microsoft.com/office/2011/relationships/chartColorStyle" Target="colors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ru-RU" dirty="0"/>
              <a:t>Топ 5 нарушений за </a:t>
            </a:r>
            <a:r>
              <a:rPr lang="ru-RU" smtClean="0"/>
              <a:t>2024 год</a:t>
            </a:r>
            <a:endParaRPr lang="ru-RU" dirty="0"/>
          </a:p>
          <a:p>
            <a:pPr>
              <a:defRPr/>
            </a:pPr>
            <a:endParaRPr lang="ru-RU" dirty="0"/>
          </a:p>
        </c:rich>
      </c:tx>
      <c:layout/>
      <c:overlay val="0"/>
    </c:title>
    <c:autoTitleDeleted val="0"/>
    <c:plotArea>
      <c:layout>
        <c:manualLayout>
          <c:layoutTarget val="inner"/>
          <c:xMode val="edge"/>
          <c:yMode val="edge"/>
          <c:x val="0.43711740790004994"/>
          <c:y val="9.5861184018664322E-2"/>
          <c:w val="0.51085150187430284"/>
          <c:h val="0.79060177894429862"/>
        </c:manualLayout>
      </c:layout>
      <c:barChart>
        <c:barDir val="col"/>
        <c:grouping val="clustered"/>
        <c:varyColors val="0"/>
        <c:ser>
          <c:idx val="0"/>
          <c:order val="0"/>
          <c:tx>
            <c:strRef>
              <c:f>Лист1!$B$1</c:f>
              <c:strCache>
                <c:ptCount val="1"/>
                <c:pt idx="0">
                  <c:v>нарушение части 3 статьи 103 Закона № 44-ФЗ</c:v>
                </c:pt>
              </c:strCache>
            </c:strRef>
          </c:tx>
          <c:invertIfNegative val="0"/>
          <c:dPt>
            <c:idx val="0"/>
            <c:invertIfNegative val="0"/>
            <c:bubble3D val="0"/>
            <c:extLst xmlns:c16r2="http://schemas.microsoft.com/office/drawing/2015/06/chart">
              <c:ext xmlns:c16="http://schemas.microsoft.com/office/drawing/2014/chart" uri="{C3380CC4-5D6E-409C-BE32-E72D297353CC}">
                <c16:uniqueId val="{00000000-D50D-4969-B4D4-C9742C991BAD}"/>
              </c:ext>
            </c:extLst>
          </c:dPt>
          <c:dLbls>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Количество случаев</c:v>
                </c:pt>
              </c:strCache>
            </c:strRef>
          </c:cat>
          <c:val>
            <c:numRef>
              <c:f>Лист1!$B$2</c:f>
              <c:numCache>
                <c:formatCode>General</c:formatCode>
                <c:ptCount val="1"/>
                <c:pt idx="0">
                  <c:v>7015</c:v>
                </c:pt>
              </c:numCache>
            </c:numRef>
          </c:val>
          <c:extLst xmlns:c16r2="http://schemas.microsoft.com/office/drawing/2015/06/chart">
            <c:ext xmlns:c16="http://schemas.microsoft.com/office/drawing/2014/chart" uri="{C3380CC4-5D6E-409C-BE32-E72D297353CC}">
              <c16:uniqueId val="{00000000-99C3-4266-B696-61647E476A3B}"/>
            </c:ext>
          </c:extLst>
        </c:ser>
        <c:ser>
          <c:idx val="1"/>
          <c:order val="1"/>
          <c:tx>
            <c:strRef>
              <c:f>Лист1!$C$1</c:f>
              <c:strCache>
                <c:ptCount val="1"/>
                <c:pt idx="0">
                  <c:v>нарушение части 13.1 статьи 34 Закона № 44-ФЗ и в нарушение условий контрактов</c:v>
                </c:pt>
              </c:strCache>
            </c:strRef>
          </c:tx>
          <c:invertIfNegative val="0"/>
          <c:dLbls>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Количество случаев</c:v>
                </c:pt>
              </c:strCache>
            </c:strRef>
          </c:cat>
          <c:val>
            <c:numRef>
              <c:f>Лист1!$C$2</c:f>
              <c:numCache>
                <c:formatCode>General</c:formatCode>
                <c:ptCount val="1"/>
                <c:pt idx="0">
                  <c:v>432</c:v>
                </c:pt>
              </c:numCache>
            </c:numRef>
          </c:val>
          <c:extLst xmlns:c16r2="http://schemas.microsoft.com/office/drawing/2015/06/chart">
            <c:ext xmlns:c16="http://schemas.microsoft.com/office/drawing/2014/chart" uri="{C3380CC4-5D6E-409C-BE32-E72D297353CC}">
              <c16:uniqueId val="{00000001-99C3-4266-B696-61647E476A3B}"/>
            </c:ext>
          </c:extLst>
        </c:ser>
        <c:ser>
          <c:idx val="2"/>
          <c:order val="2"/>
          <c:tx>
            <c:strRef>
              <c:f>Лист1!$D$1</c:f>
              <c:strCache>
                <c:ptCount val="1"/>
                <c:pt idx="0">
                  <c:v>нарушение части 1 статьи 94 Закона № 44-ФЗ </c:v>
                </c:pt>
              </c:strCache>
            </c:strRef>
          </c:tx>
          <c:invertIfNegative val="0"/>
          <c:dLbls>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Количество случаев</c:v>
                </c:pt>
              </c:strCache>
            </c:strRef>
          </c:cat>
          <c:val>
            <c:numRef>
              <c:f>Лист1!$D$2</c:f>
              <c:numCache>
                <c:formatCode>General</c:formatCode>
                <c:ptCount val="1"/>
                <c:pt idx="0">
                  <c:v>172</c:v>
                </c:pt>
              </c:numCache>
            </c:numRef>
          </c:val>
          <c:extLst xmlns:c16r2="http://schemas.microsoft.com/office/drawing/2015/06/chart">
            <c:ext xmlns:c16="http://schemas.microsoft.com/office/drawing/2014/chart" uri="{C3380CC4-5D6E-409C-BE32-E72D297353CC}">
              <c16:uniqueId val="{00000002-99C3-4266-B696-61647E476A3B}"/>
            </c:ext>
          </c:extLst>
        </c:ser>
        <c:ser>
          <c:idx val="3"/>
          <c:order val="3"/>
          <c:tx>
            <c:strRef>
              <c:f>Лист1!$E$1</c:f>
              <c:strCache>
                <c:ptCount val="1"/>
                <c:pt idx="0">
                  <c:v>нарушение части 6 статьи 38 Закона № 44-ФЗ </c:v>
                </c:pt>
              </c:strCache>
            </c:strRef>
          </c:tx>
          <c:invertIfNegative val="0"/>
          <c:dLbls>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Количество случаев</c:v>
                </c:pt>
              </c:strCache>
            </c:strRef>
          </c:cat>
          <c:val>
            <c:numRef>
              <c:f>Лист1!$E$2</c:f>
              <c:numCache>
                <c:formatCode>General</c:formatCode>
                <c:ptCount val="1"/>
                <c:pt idx="0">
                  <c:v>23</c:v>
                </c:pt>
              </c:numCache>
            </c:numRef>
          </c:val>
          <c:extLst xmlns:c16r2="http://schemas.microsoft.com/office/drawing/2015/06/chart">
            <c:ext xmlns:c16="http://schemas.microsoft.com/office/drawing/2014/chart" uri="{C3380CC4-5D6E-409C-BE32-E72D297353CC}">
              <c16:uniqueId val="{00000003-99C3-4266-B696-61647E476A3B}"/>
            </c:ext>
          </c:extLst>
        </c:ser>
        <c:ser>
          <c:idx val="4"/>
          <c:order val="4"/>
          <c:tx>
            <c:strRef>
              <c:f>Лист1!$F$1</c:f>
              <c:strCache>
                <c:ptCount val="1"/>
                <c:pt idx="0">
                  <c:v>нарушение части 1 статьи 24 Закона №44-ФЗ</c:v>
                </c:pt>
              </c:strCache>
            </c:strRef>
          </c:tx>
          <c:invertIfNegative val="0"/>
          <c:dLbls>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Количество случаев</c:v>
                </c:pt>
              </c:strCache>
            </c:strRef>
          </c:cat>
          <c:val>
            <c:numRef>
              <c:f>Лист1!$F$2</c:f>
              <c:numCache>
                <c:formatCode>General</c:formatCode>
                <c:ptCount val="1"/>
                <c:pt idx="0">
                  <c:v>23</c:v>
                </c:pt>
              </c:numCache>
            </c:numRef>
          </c:val>
          <c:extLst xmlns:c16r2="http://schemas.microsoft.com/office/drawing/2015/06/chart">
            <c:ext xmlns:c16="http://schemas.microsoft.com/office/drawing/2014/chart" uri="{C3380CC4-5D6E-409C-BE32-E72D297353CC}">
              <c16:uniqueId val="{00000004-99C3-4266-B696-61647E476A3B}"/>
            </c:ext>
          </c:extLst>
        </c:ser>
        <c:dLbls>
          <c:showLegendKey val="0"/>
          <c:showVal val="1"/>
          <c:showCatName val="0"/>
          <c:showSerName val="0"/>
          <c:showPercent val="0"/>
          <c:showBubbleSize val="0"/>
        </c:dLbls>
        <c:gapWidth val="240"/>
        <c:axId val="61731200"/>
        <c:axId val="61732736"/>
      </c:barChart>
      <c:catAx>
        <c:axId val="61731200"/>
        <c:scaling>
          <c:orientation val="minMax"/>
        </c:scaling>
        <c:delete val="0"/>
        <c:axPos val="b"/>
        <c:numFmt formatCode="General" sourceLinked="1"/>
        <c:majorTickMark val="none"/>
        <c:minorTickMark val="none"/>
        <c:tickLblPos val="nextTo"/>
        <c:txPr>
          <a:bodyPr rot="-60000000" vert="horz"/>
          <a:lstStyle/>
          <a:p>
            <a:pPr>
              <a:defRPr/>
            </a:pPr>
            <a:endParaRPr lang="ru-RU"/>
          </a:p>
        </c:txPr>
        <c:crossAx val="61732736"/>
        <c:crosses val="autoZero"/>
        <c:auto val="1"/>
        <c:lblAlgn val="ctr"/>
        <c:lblOffset val="100"/>
        <c:noMultiLvlLbl val="0"/>
      </c:catAx>
      <c:valAx>
        <c:axId val="61732736"/>
        <c:scaling>
          <c:orientation val="minMax"/>
        </c:scaling>
        <c:delete val="0"/>
        <c:axPos val="l"/>
        <c:majorGridlines/>
        <c:numFmt formatCode="General" sourceLinked="1"/>
        <c:majorTickMark val="none"/>
        <c:minorTickMark val="none"/>
        <c:tickLblPos val="nextTo"/>
        <c:txPr>
          <a:bodyPr rot="-60000000" vert="horz"/>
          <a:lstStyle/>
          <a:p>
            <a:pPr>
              <a:defRPr/>
            </a:pPr>
            <a:endParaRPr lang="ru-RU"/>
          </a:p>
        </c:txPr>
        <c:crossAx val="61731200"/>
        <c:crosses val="autoZero"/>
        <c:crossBetween val="between"/>
      </c:valAx>
    </c:plotArea>
    <c:legend>
      <c:legendPos val="b"/>
      <c:layout>
        <c:manualLayout>
          <c:xMode val="edge"/>
          <c:yMode val="edge"/>
          <c:x val="7.3818903692493426E-5"/>
          <c:y val="0.13538553514144072"/>
          <c:w val="0.39047723019006164"/>
          <c:h val="0.49794779819189272"/>
        </c:manualLayout>
      </c:layout>
      <c:overlay val="0"/>
      <c:txPr>
        <a:bodyPr rot="0" vert="horz"/>
        <a:lstStyle/>
        <a:p>
          <a:pPr>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b="1" dirty="0">
                <a:latin typeface="Times New Roman" panose="02020603050405020304" pitchFamily="18" charset="0"/>
                <a:cs typeface="Times New Roman" panose="02020603050405020304" pitchFamily="18" charset="0"/>
              </a:rPr>
              <a:t>В </a:t>
            </a:r>
            <a:r>
              <a:rPr lang="ru-RU" b="1" dirty="0" smtClean="0">
                <a:latin typeface="Times New Roman" panose="02020603050405020304" pitchFamily="18" charset="0"/>
                <a:cs typeface="Times New Roman" panose="02020603050405020304" pitchFamily="18" charset="0"/>
              </a:rPr>
              <a:t>2024 году </a:t>
            </a:r>
            <a:r>
              <a:rPr lang="ru-RU" b="1" dirty="0">
                <a:latin typeface="Times New Roman" panose="02020603050405020304" pitchFamily="18" charset="0"/>
                <a:cs typeface="Times New Roman" panose="02020603050405020304" pitchFamily="18" charset="0"/>
              </a:rPr>
              <a:t>по итогам рассмотрения дел об административных правонарушениях Министерством финансов </a:t>
            </a:r>
            <a:r>
              <a:rPr lang="sah-RU" b="1" dirty="0">
                <a:latin typeface="Times New Roman" panose="02020603050405020304" pitchFamily="18" charset="0"/>
                <a:cs typeface="Times New Roman" panose="02020603050405020304" pitchFamily="18" charset="0"/>
              </a:rPr>
              <a:t>РС (Я)</a:t>
            </a:r>
            <a:r>
              <a:rPr lang="ru-RU" b="1" dirty="0">
                <a:latin typeface="Times New Roman" panose="02020603050405020304" pitchFamily="18" charset="0"/>
                <a:cs typeface="Times New Roman" panose="02020603050405020304" pitchFamily="18" charset="0"/>
              </a:rPr>
              <a:t> вынесено </a:t>
            </a:r>
            <a:r>
              <a:rPr lang="ru-RU" b="1" dirty="0" smtClean="0">
                <a:latin typeface="Times New Roman" panose="02020603050405020304" pitchFamily="18" charset="0"/>
                <a:cs typeface="Times New Roman" panose="02020603050405020304" pitchFamily="18" charset="0"/>
              </a:rPr>
              <a:t>241 </a:t>
            </a:r>
            <a:r>
              <a:rPr lang="ru-RU" b="1" dirty="0">
                <a:latin typeface="Times New Roman" panose="02020603050405020304" pitchFamily="18" charset="0"/>
                <a:cs typeface="Times New Roman" panose="02020603050405020304" pitchFamily="18" charset="0"/>
              </a:rPr>
              <a:t>постановление по делам об административных правонарушениях, в том числе:</a:t>
            </a:r>
          </a:p>
        </c:rich>
      </c:tx>
      <c:layout/>
      <c:overlay val="0"/>
      <c:spPr>
        <a:noFill/>
        <a:ln>
          <a:noFill/>
        </a:ln>
        <a:effectLst/>
      </c:spPr>
    </c:title>
    <c:autoTitleDeleted val="0"/>
    <c:plotArea>
      <c:layout>
        <c:manualLayout>
          <c:layoutTarget val="inner"/>
          <c:xMode val="edge"/>
          <c:yMode val="edge"/>
          <c:x val="0.37368072290688342"/>
          <c:y val="0.16017599883347916"/>
          <c:w val="0.62631927709311674"/>
          <c:h val="0.62033070866141737"/>
        </c:manualLayout>
      </c:layout>
      <c:barChart>
        <c:barDir val="col"/>
        <c:grouping val="clustered"/>
        <c:varyColors val="0"/>
        <c:ser>
          <c:idx val="0"/>
          <c:order val="0"/>
          <c:tx>
            <c:strRef>
              <c:f>Лист1!$B$1</c:f>
              <c:strCache>
                <c:ptCount val="1"/>
                <c:pt idx="0">
                  <c:v>наложен административный штраф на общую сумму 1 534,45 тыс. руб.;</c:v>
                </c:pt>
              </c:strCache>
            </c:strRef>
          </c:tx>
          <c:spPr>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cene3d>
              <a:camera prst="orthographicFront"/>
              <a:lightRig rig="threePt" dir="t"/>
            </a:scene3d>
            <a:sp3d>
              <a:bevelT prst="relaxedInset"/>
              <a:bevelB prst="convex"/>
            </a:sp3d>
          </c:spPr>
          <c:invertIfNegative val="0"/>
          <c:dPt>
            <c:idx val="0"/>
            <c:invertIfNegative val="0"/>
            <c:bubble3D val="0"/>
            <c:sp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cene3d>
                <a:camera prst="orthographicFront"/>
                <a:lightRig rig="threePt" dir="t"/>
              </a:scene3d>
              <a:sp3d prstMaterial="legacyWireframe"/>
            </c:spPr>
            <c:extLst xmlns:c16r2="http://schemas.microsoft.com/office/drawing/2015/06/chart">
              <c:ext xmlns:c16="http://schemas.microsoft.com/office/drawing/2014/chart" uri="{C3380CC4-5D6E-409C-BE32-E72D297353CC}">
                <c16:uniqueId val="{00000002-2AC7-499A-99A5-A9DD318EBBC7}"/>
              </c:ext>
            </c:extLst>
          </c:dPt>
          <c:dLbls>
            <c:dLbl>
              <c:idx val="0"/>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Постановления об административном правонарушении</c:v>
                </c:pt>
              </c:strCache>
            </c:strRef>
          </c:cat>
          <c:val>
            <c:numRef>
              <c:f>Лист1!$B$2</c:f>
              <c:numCache>
                <c:formatCode>General</c:formatCode>
                <c:ptCount val="1"/>
                <c:pt idx="0">
                  <c:v>58</c:v>
                </c:pt>
              </c:numCache>
            </c:numRef>
          </c:val>
          <c:extLst xmlns:c16r2="http://schemas.microsoft.com/office/drawing/2015/06/chart">
            <c:ext xmlns:c16="http://schemas.microsoft.com/office/drawing/2014/chart" uri="{C3380CC4-5D6E-409C-BE32-E72D297353CC}">
              <c16:uniqueId val="{00000000-37F6-4C5C-AC68-7FDC05F2E717}"/>
            </c:ext>
          </c:extLst>
        </c:ser>
        <c:ser>
          <c:idx val="1"/>
          <c:order val="1"/>
          <c:tx>
            <c:strRef>
              <c:f>Лист1!$C$1</c:f>
              <c:strCache>
                <c:ptCount val="1"/>
                <c:pt idx="0">
                  <c:v>постановления по делам об административных правонарушениях с назначением административного наказания в виде предупреждения</c:v>
                </c:pt>
              </c:strCache>
            </c:strRef>
          </c:tx>
          <c:spPr>
            <a:blipFill>
              <a:blip xmlns:r="http://schemas.openxmlformats.org/officeDocument/2006/relationships" r:embed="rId1"/>
              <a:stretch>
                <a:fillRect/>
              </a:stretch>
            </a:blipFill>
            <a:ln>
              <a:noFill/>
            </a:ln>
            <a:effectLst/>
            <a:scene3d>
              <a:camera prst="orthographicFront"/>
              <a:lightRig rig="brightRoom" dir="t"/>
            </a:scene3d>
            <a:sp3d prstMaterial="legacyWireframe"/>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Постановления об административном правонарушении</c:v>
                </c:pt>
              </c:strCache>
            </c:strRef>
          </c:cat>
          <c:val>
            <c:numRef>
              <c:f>Лист1!$C$2</c:f>
              <c:numCache>
                <c:formatCode>General</c:formatCode>
                <c:ptCount val="1"/>
                <c:pt idx="0">
                  <c:v>166</c:v>
                </c:pt>
              </c:numCache>
            </c:numRef>
          </c:val>
          <c:extLst xmlns:c16r2="http://schemas.microsoft.com/office/drawing/2015/06/chart">
            <c:ext xmlns:c16="http://schemas.microsoft.com/office/drawing/2014/chart" uri="{C3380CC4-5D6E-409C-BE32-E72D297353CC}">
              <c16:uniqueId val="{00000001-37F6-4C5C-AC68-7FDC05F2E717}"/>
            </c:ext>
          </c:extLst>
        </c:ser>
        <c:ser>
          <c:idx val="2"/>
          <c:order val="2"/>
          <c:tx>
            <c:strRef>
              <c:f>Лист1!$D$1</c:f>
              <c:strCache>
                <c:ptCount val="1"/>
                <c:pt idx="0">
                  <c:v>постановления о прекращении производства по делу об административном правонарушении (в связи с малозначительностью совершенного административного правонарушения)</c:v>
                </c:pt>
              </c:strCache>
            </c:strRef>
          </c:tx>
          <c:spPr>
            <a:solidFill>
              <a:schemeClr val="accent5">
                <a:lumMod val="40000"/>
                <a:lumOff val="60000"/>
              </a:schemeClr>
            </a:solidFill>
            <a:ln>
              <a:noFill/>
            </a:ln>
            <a:effectLst/>
            <a:scene3d>
              <a:camera prst="orthographicFront"/>
              <a:lightRig rig="threePt" dir="t"/>
            </a:scene3d>
            <a:sp3d/>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Постановления об административном правонарушении</c:v>
                </c:pt>
              </c:strCache>
            </c:strRef>
          </c:cat>
          <c:val>
            <c:numRef>
              <c:f>Лист1!$D$2</c:f>
              <c:numCache>
                <c:formatCode>General</c:formatCode>
                <c:ptCount val="1"/>
                <c:pt idx="0">
                  <c:v>13</c:v>
                </c:pt>
              </c:numCache>
            </c:numRef>
          </c:val>
          <c:extLst xmlns:c16r2="http://schemas.microsoft.com/office/drawing/2015/06/chart">
            <c:ext xmlns:c16="http://schemas.microsoft.com/office/drawing/2014/chart" uri="{C3380CC4-5D6E-409C-BE32-E72D297353CC}">
              <c16:uniqueId val="{00000002-37F6-4C5C-AC68-7FDC05F2E717}"/>
            </c:ext>
          </c:extLst>
        </c:ser>
        <c:ser>
          <c:idx val="3"/>
          <c:order val="3"/>
          <c:tx>
            <c:strRef>
              <c:f>Лист1!$E$1</c:f>
              <c:strCache>
                <c:ptCount val="1"/>
                <c:pt idx="0">
                  <c:v>постановления о прекращении производства по делу об административном правонарушении;</c:v>
                </c:pt>
              </c:strCache>
            </c:strRef>
          </c:tx>
          <c:spPr>
            <a:solidFill>
              <a:srgbClr val="FFFF00"/>
            </a:solidFill>
            <a:ln>
              <a:noFill/>
            </a:ln>
            <a:effectLst/>
          </c:spPr>
          <c:invertIfNegative val="0"/>
          <c:dPt>
            <c:idx val="0"/>
            <c:invertIfNegative val="0"/>
            <c:bubble3D val="0"/>
            <c:spPr>
              <a:solidFill>
                <a:srgbClr val="FFFF00"/>
              </a:solidFill>
              <a:ln>
                <a:noFill/>
              </a:ln>
              <a:effectLst/>
              <a:scene3d>
                <a:camera prst="orthographicFront"/>
                <a:lightRig rig="threePt" dir="t"/>
              </a:scene3d>
            </c:spPr>
            <c:extLst xmlns:c16r2="http://schemas.microsoft.com/office/drawing/2015/06/chart">
              <c:ext xmlns:c16="http://schemas.microsoft.com/office/drawing/2014/chart" uri="{C3380CC4-5D6E-409C-BE32-E72D297353CC}">
                <c16:uniqueId val="{00000001-D1BF-4985-8220-612B4223A1CE}"/>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Постановления об административном правонарушении</c:v>
                </c:pt>
              </c:strCache>
            </c:strRef>
          </c:cat>
          <c:val>
            <c:numRef>
              <c:f>Лист1!$E$2</c:f>
              <c:numCache>
                <c:formatCode>General</c:formatCode>
                <c:ptCount val="1"/>
                <c:pt idx="0">
                  <c:v>4</c:v>
                </c:pt>
              </c:numCache>
            </c:numRef>
          </c:val>
          <c:extLst xmlns:c16r2="http://schemas.microsoft.com/office/drawing/2015/06/chart">
            <c:ext xmlns:c16="http://schemas.microsoft.com/office/drawing/2014/chart" uri="{C3380CC4-5D6E-409C-BE32-E72D297353CC}">
              <c16:uniqueId val="{00000003-37F6-4C5C-AC68-7FDC05F2E717}"/>
            </c:ext>
          </c:extLst>
        </c:ser>
        <c:ser>
          <c:idx val="4"/>
          <c:order val="4"/>
          <c:tx>
            <c:strRef>
              <c:f>Лист1!$F$1</c:f>
              <c:strCache>
                <c:ptCount val="1"/>
                <c:pt idx="0">
                  <c:v>Столбец1</c:v>
                </c:pt>
              </c:strCache>
            </c:strRef>
          </c:tx>
          <c:invertIfNegative val="0"/>
          <c:cat>
            <c:strRef>
              <c:f>Лист1!$A$2</c:f>
              <c:strCache>
                <c:ptCount val="1"/>
                <c:pt idx="0">
                  <c:v>Постановления об административном правонарушении</c:v>
                </c:pt>
              </c:strCache>
            </c:strRef>
          </c:cat>
          <c:val>
            <c:numRef>
              <c:f>Лист1!$F$2</c:f>
              <c:numCache>
                <c:formatCode>General</c:formatCode>
                <c:ptCount val="1"/>
              </c:numCache>
            </c:numRef>
          </c:val>
        </c:ser>
        <c:dLbls>
          <c:showLegendKey val="0"/>
          <c:showVal val="0"/>
          <c:showCatName val="0"/>
          <c:showSerName val="0"/>
          <c:showPercent val="0"/>
          <c:showBubbleSize val="0"/>
        </c:dLbls>
        <c:gapWidth val="219"/>
        <c:overlap val="-27"/>
        <c:axId val="62436096"/>
        <c:axId val="62437632"/>
      </c:barChart>
      <c:catAx>
        <c:axId val="6243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ru-RU"/>
          </a:p>
        </c:txPr>
        <c:crossAx val="62437632"/>
        <c:crosses val="autoZero"/>
        <c:auto val="1"/>
        <c:lblAlgn val="ctr"/>
        <c:lblOffset val="100"/>
        <c:noMultiLvlLbl val="0"/>
      </c:catAx>
      <c:valAx>
        <c:axId val="6243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62436096"/>
        <c:crosses val="autoZero"/>
        <c:crossBetween val="between"/>
      </c:valAx>
      <c:spPr>
        <a:noFill/>
        <a:ln>
          <a:noFill/>
        </a:ln>
        <a:effectLst/>
      </c:spPr>
    </c:plotArea>
    <c:legend>
      <c:legendPos val="b"/>
      <c:layout>
        <c:manualLayout>
          <c:xMode val="edge"/>
          <c:yMode val="edge"/>
          <c:x val="6.3233272902991564E-3"/>
          <c:y val="0.15033391659375911"/>
          <c:w val="0.33896566100440134"/>
          <c:h val="0.7398366870807815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3E728B-E8C9-4194-938B-DD31A6B2D2B7}" type="doc">
      <dgm:prSet loTypeId="urn:microsoft.com/office/officeart/2005/8/layout/lProcess2" loCatId="list" qsTypeId="urn:microsoft.com/office/officeart/2005/8/quickstyle/3d1" qsCatId="3D" csTypeId="urn:microsoft.com/office/officeart/2005/8/colors/accent1_1" csCatId="accent1" phldr="1"/>
      <dgm:spPr/>
      <dgm:t>
        <a:bodyPr/>
        <a:lstStyle/>
        <a:p>
          <a:endParaRPr lang="ru-RU"/>
        </a:p>
      </dgm:t>
    </dgm:pt>
    <dgm:pt modelId="{7423B3C3-4B9B-4D30-8AA1-EB48E7369581}">
      <dgm:prSet phldrT="[Текст]"/>
      <dgm:spPr/>
      <dgm:t>
        <a:bodyPr/>
        <a:lstStyle/>
        <a:p>
          <a:r>
            <a:rPr lang="ru-RU" dirty="0" smtClean="0"/>
            <a:t>Рассмотрение обращений </a:t>
          </a:r>
        </a:p>
        <a:p>
          <a:r>
            <a:rPr lang="ru-RU" dirty="0" smtClean="0"/>
            <a:t>о согласовании заключения </a:t>
          </a:r>
        </a:p>
        <a:p>
          <a:r>
            <a:rPr lang="ru-RU" dirty="0" smtClean="0"/>
            <a:t>контрактов с единственным поставщиком (исполнителем, подрядчиком)</a:t>
          </a:r>
          <a:endParaRPr lang="ru-RU" dirty="0"/>
        </a:p>
      </dgm:t>
    </dgm:pt>
    <dgm:pt modelId="{CFD8A86B-7923-48C6-B710-3F4FD041D425}" type="parTrans" cxnId="{2F84DC92-E99A-4C2D-B65E-FAD43CAF5A79}">
      <dgm:prSet/>
      <dgm:spPr/>
      <dgm:t>
        <a:bodyPr/>
        <a:lstStyle/>
        <a:p>
          <a:endParaRPr lang="ru-RU"/>
        </a:p>
      </dgm:t>
    </dgm:pt>
    <dgm:pt modelId="{141514FC-87B8-4392-B2DB-23FE0170DDDA}" type="sibTrans" cxnId="{2F84DC92-E99A-4C2D-B65E-FAD43CAF5A79}">
      <dgm:prSet/>
      <dgm:spPr/>
      <dgm:t>
        <a:bodyPr/>
        <a:lstStyle/>
        <a:p>
          <a:endParaRPr lang="ru-RU"/>
        </a:p>
      </dgm:t>
    </dgm:pt>
    <dgm:pt modelId="{CA55A327-0237-48B8-B0A7-EECA4669BE93}">
      <dgm:prSet phldrT="[Текст]"/>
      <dgm:spPr/>
      <dgm:t>
        <a:bodyPr/>
        <a:lstStyle/>
        <a:p>
          <a:r>
            <a:rPr lang="ru-RU" dirty="0" smtClean="0"/>
            <a:t>согласовано – 108 закупок;</a:t>
          </a:r>
          <a:endParaRPr lang="ru-RU" dirty="0"/>
        </a:p>
      </dgm:t>
    </dgm:pt>
    <dgm:pt modelId="{EE251F1D-91C7-47D1-86B1-433CE2E2587C}" type="parTrans" cxnId="{20298B27-5CFD-424A-959F-CAF1110D23B5}">
      <dgm:prSet/>
      <dgm:spPr/>
      <dgm:t>
        <a:bodyPr/>
        <a:lstStyle/>
        <a:p>
          <a:endParaRPr lang="ru-RU"/>
        </a:p>
      </dgm:t>
    </dgm:pt>
    <dgm:pt modelId="{41F42757-0536-42DD-8901-3C85C0DF1361}" type="sibTrans" cxnId="{20298B27-5CFD-424A-959F-CAF1110D23B5}">
      <dgm:prSet/>
      <dgm:spPr/>
      <dgm:t>
        <a:bodyPr/>
        <a:lstStyle/>
        <a:p>
          <a:endParaRPr lang="ru-RU"/>
        </a:p>
      </dgm:t>
    </dgm:pt>
    <dgm:pt modelId="{DBECA0FA-89CB-4974-8B70-C48B3789E8BA}">
      <dgm:prSet phldrT="[Текст]"/>
      <dgm:spPr/>
      <dgm:t>
        <a:bodyPr/>
        <a:lstStyle/>
        <a:p>
          <a:r>
            <a:rPr lang="ru-RU" dirty="0" smtClean="0"/>
            <a:t>отказано в согласовании – 2 закупки;</a:t>
          </a:r>
          <a:endParaRPr lang="ru-RU" dirty="0"/>
        </a:p>
      </dgm:t>
    </dgm:pt>
    <dgm:pt modelId="{857F03F1-79C1-4BF7-A437-632B2C1582DF}" type="parTrans" cxnId="{F7E169F7-362E-4028-8170-150F423BEABF}">
      <dgm:prSet/>
      <dgm:spPr/>
      <dgm:t>
        <a:bodyPr/>
        <a:lstStyle/>
        <a:p>
          <a:endParaRPr lang="ru-RU"/>
        </a:p>
      </dgm:t>
    </dgm:pt>
    <dgm:pt modelId="{C4CEAE36-E3D5-4145-9FFC-06FCBD4354A8}" type="sibTrans" cxnId="{F7E169F7-362E-4028-8170-150F423BEABF}">
      <dgm:prSet/>
      <dgm:spPr/>
      <dgm:t>
        <a:bodyPr/>
        <a:lstStyle/>
        <a:p>
          <a:endParaRPr lang="ru-RU"/>
        </a:p>
      </dgm:t>
    </dgm:pt>
    <dgm:pt modelId="{3287E0D8-9530-4DC2-BE62-0872C30BAAC8}">
      <dgm:prSet phldrT="[Текст]"/>
      <dgm:spPr/>
      <dgm:t>
        <a:bodyPr/>
        <a:lstStyle/>
        <a:p>
          <a:r>
            <a:rPr lang="ru-RU" dirty="0" smtClean="0"/>
            <a:t>В 2024 году в Министерство финансов РС (Я) поступили уведомления об осуществлении 333 закупок у единственного поставщика (подрядчика, исполнителя), в том числе заключенные</a:t>
          </a:r>
          <a:endParaRPr lang="ru-RU" dirty="0"/>
        </a:p>
      </dgm:t>
    </dgm:pt>
    <dgm:pt modelId="{2D453597-363D-4BF7-A3F3-51FDFA9B6ED7}" type="parTrans" cxnId="{2E313F20-2A69-4196-B24A-A3E22A7892D6}">
      <dgm:prSet/>
      <dgm:spPr/>
      <dgm:t>
        <a:bodyPr/>
        <a:lstStyle/>
        <a:p>
          <a:endParaRPr lang="ru-RU"/>
        </a:p>
      </dgm:t>
    </dgm:pt>
    <dgm:pt modelId="{664E96B9-8606-448E-A5CD-97B6F77EC6F1}" type="sibTrans" cxnId="{2E313F20-2A69-4196-B24A-A3E22A7892D6}">
      <dgm:prSet/>
      <dgm:spPr/>
      <dgm:t>
        <a:bodyPr/>
        <a:lstStyle/>
        <a:p>
          <a:endParaRPr lang="ru-RU"/>
        </a:p>
      </dgm:t>
    </dgm:pt>
    <dgm:pt modelId="{F8904668-63AA-437D-9726-1F3A11FB7D40}">
      <dgm:prSet phldrT="[Текст]"/>
      <dgm:spPr/>
      <dgm:t>
        <a:bodyPr/>
        <a:lstStyle/>
        <a:p>
          <a:r>
            <a:rPr lang="ru-RU" dirty="0" smtClean="0"/>
            <a:t>- на основании пункта 6 части 1 статьи 93 Закона № 44-ФЗ – 97 закупок;</a:t>
          </a:r>
        </a:p>
      </dgm:t>
    </dgm:pt>
    <dgm:pt modelId="{0555C24E-A1E4-4B7C-B77C-2C28019E5947}" type="parTrans" cxnId="{60434899-7748-4346-BD9A-45EB53A62544}">
      <dgm:prSet/>
      <dgm:spPr/>
      <dgm:t>
        <a:bodyPr/>
        <a:lstStyle/>
        <a:p>
          <a:endParaRPr lang="ru-RU"/>
        </a:p>
      </dgm:t>
    </dgm:pt>
    <dgm:pt modelId="{CD082E8D-FE7C-41A2-A5BE-AAC370887700}" type="sibTrans" cxnId="{60434899-7748-4346-BD9A-45EB53A62544}">
      <dgm:prSet/>
      <dgm:spPr/>
      <dgm:t>
        <a:bodyPr/>
        <a:lstStyle/>
        <a:p>
          <a:endParaRPr lang="ru-RU"/>
        </a:p>
      </dgm:t>
    </dgm:pt>
    <dgm:pt modelId="{EF3B9BA8-1005-4AEA-A5AC-4EBA7BD205B8}">
      <dgm:prSet phldrT="[Текст]"/>
      <dgm:spPr>
        <a:effectLst/>
      </dgm:spPr>
      <dgm:t>
        <a:bodyPr/>
        <a:lstStyle/>
        <a:p>
          <a:r>
            <a:rPr lang="ru-RU" dirty="0" smtClean="0"/>
            <a:t>- на основании пункта 9 части 1 статьи 93 Закона № 44-ФЗ  – 220 закупок.</a:t>
          </a:r>
          <a:endParaRPr lang="ru-RU" dirty="0"/>
        </a:p>
      </dgm:t>
    </dgm:pt>
    <dgm:pt modelId="{3B44F0C0-529A-406E-8A26-734D71FDA8E8}" type="parTrans" cxnId="{8204776E-831C-45E3-95E7-D5429D5FA874}">
      <dgm:prSet/>
      <dgm:spPr/>
      <dgm:t>
        <a:bodyPr/>
        <a:lstStyle/>
        <a:p>
          <a:endParaRPr lang="ru-RU"/>
        </a:p>
      </dgm:t>
    </dgm:pt>
    <dgm:pt modelId="{7FFA88FF-DFF6-4E21-9230-89F253A6471D}" type="sibTrans" cxnId="{8204776E-831C-45E3-95E7-D5429D5FA874}">
      <dgm:prSet/>
      <dgm:spPr/>
      <dgm:t>
        <a:bodyPr/>
        <a:lstStyle/>
        <a:p>
          <a:endParaRPr lang="ru-RU"/>
        </a:p>
      </dgm:t>
    </dgm:pt>
    <dgm:pt modelId="{7C071F2E-57EE-49D6-B9A3-6549ED423975}">
      <dgm:prSet phldrT="[Текст]"/>
      <dgm:spPr/>
      <dgm:t>
        <a:bodyPr/>
        <a:lstStyle/>
        <a:p>
          <a:r>
            <a:rPr lang="ru-RU" dirty="0" smtClean="0"/>
            <a:t>возвращено - в связи с несоответствием требованиям –22 закупок.</a:t>
          </a:r>
          <a:endParaRPr lang="ru-RU" dirty="0"/>
        </a:p>
      </dgm:t>
    </dgm:pt>
    <dgm:pt modelId="{7FAB5C89-6F0D-4D5F-828E-8FD9AC8BBC2C}" type="parTrans" cxnId="{B6BFB6E3-4840-4CD6-9A61-63F6D7E40AF1}">
      <dgm:prSet/>
      <dgm:spPr/>
      <dgm:t>
        <a:bodyPr/>
        <a:lstStyle/>
        <a:p>
          <a:endParaRPr lang="ru-RU"/>
        </a:p>
      </dgm:t>
    </dgm:pt>
    <dgm:pt modelId="{EF62EBDB-FF30-46AB-872A-5CEB05DCF3E3}" type="sibTrans" cxnId="{B6BFB6E3-4840-4CD6-9A61-63F6D7E40AF1}">
      <dgm:prSet/>
      <dgm:spPr/>
      <dgm:t>
        <a:bodyPr/>
        <a:lstStyle/>
        <a:p>
          <a:endParaRPr lang="ru-RU"/>
        </a:p>
      </dgm:t>
    </dgm:pt>
    <dgm:pt modelId="{F73C5ED1-845F-43EF-B160-BB9D3FCA7CDD}">
      <dgm:prSet phldrT="[Текст]"/>
      <dgm:spPr/>
      <dgm:t>
        <a:bodyPr/>
        <a:lstStyle/>
        <a:p>
          <a:r>
            <a:rPr lang="ru-RU" dirty="0" smtClean="0"/>
            <a:t>- на основании пункта 6.1 части 1 статьи 93 Закона № 44-ФЗ – 10 закупок;</a:t>
          </a:r>
        </a:p>
      </dgm:t>
    </dgm:pt>
    <dgm:pt modelId="{05E416AC-1FA0-4E35-A3E3-213C4F418F07}" type="parTrans" cxnId="{4F96FF3F-C41F-4149-8AA9-829FCC318AC4}">
      <dgm:prSet/>
      <dgm:spPr/>
      <dgm:t>
        <a:bodyPr/>
        <a:lstStyle/>
        <a:p>
          <a:endParaRPr lang="ru-RU"/>
        </a:p>
      </dgm:t>
    </dgm:pt>
    <dgm:pt modelId="{26B2A282-9D24-47FB-A1F7-643CD9CD2C34}" type="sibTrans" cxnId="{4F96FF3F-C41F-4149-8AA9-829FCC318AC4}">
      <dgm:prSet/>
      <dgm:spPr/>
      <dgm:t>
        <a:bodyPr/>
        <a:lstStyle/>
        <a:p>
          <a:endParaRPr lang="ru-RU"/>
        </a:p>
      </dgm:t>
    </dgm:pt>
    <dgm:pt modelId="{B357A106-705A-4648-B4E8-55D1AA337FE9}">
      <dgm:prSet/>
      <dgm:spPr/>
      <dgm:t>
        <a:bodyPr/>
        <a:lstStyle/>
        <a:p>
          <a:r>
            <a:rPr lang="ru-RU" dirty="0" smtClean="0"/>
            <a:t>На основании ПП № 148 (утратило с 13.02.2024) – 6 закупок. </a:t>
          </a:r>
          <a:endParaRPr lang="ru-RU" dirty="0"/>
        </a:p>
      </dgm:t>
    </dgm:pt>
    <dgm:pt modelId="{B0B6B396-3935-4A3A-AA74-786E9F026100}" type="parTrans" cxnId="{8AE42A92-D971-4E63-A77A-1C1830A023E8}">
      <dgm:prSet/>
      <dgm:spPr/>
      <dgm:t>
        <a:bodyPr/>
        <a:lstStyle/>
        <a:p>
          <a:endParaRPr lang="ru-RU"/>
        </a:p>
      </dgm:t>
    </dgm:pt>
    <dgm:pt modelId="{F6A8FAD6-7815-473D-9F21-5E94F86DF4A7}" type="sibTrans" cxnId="{8AE42A92-D971-4E63-A77A-1C1830A023E8}">
      <dgm:prSet/>
      <dgm:spPr/>
      <dgm:t>
        <a:bodyPr/>
        <a:lstStyle/>
        <a:p>
          <a:endParaRPr lang="ru-RU"/>
        </a:p>
      </dgm:t>
    </dgm:pt>
    <dgm:pt modelId="{04F45A10-ADA9-487B-B153-A2D2B1029A2D}" type="pres">
      <dgm:prSet presAssocID="{D83E728B-E8C9-4194-938B-DD31A6B2D2B7}" presName="theList" presStyleCnt="0">
        <dgm:presLayoutVars>
          <dgm:dir/>
          <dgm:animLvl val="lvl"/>
          <dgm:resizeHandles val="exact"/>
        </dgm:presLayoutVars>
      </dgm:prSet>
      <dgm:spPr/>
      <dgm:t>
        <a:bodyPr/>
        <a:lstStyle/>
        <a:p>
          <a:endParaRPr lang="ru-RU"/>
        </a:p>
      </dgm:t>
    </dgm:pt>
    <dgm:pt modelId="{89515AF3-40BA-4469-AAD5-AA69F56A2B5C}" type="pres">
      <dgm:prSet presAssocID="{7423B3C3-4B9B-4D30-8AA1-EB48E7369581}" presName="compNode" presStyleCnt="0"/>
      <dgm:spPr/>
    </dgm:pt>
    <dgm:pt modelId="{2DCB1E6D-16D1-48B1-A2DC-355E7213C18B}" type="pres">
      <dgm:prSet presAssocID="{7423B3C3-4B9B-4D30-8AA1-EB48E7369581}" presName="aNode" presStyleLbl="bgShp" presStyleIdx="0" presStyleCnt="2"/>
      <dgm:spPr/>
      <dgm:t>
        <a:bodyPr/>
        <a:lstStyle/>
        <a:p>
          <a:endParaRPr lang="ru-RU"/>
        </a:p>
      </dgm:t>
    </dgm:pt>
    <dgm:pt modelId="{3492904E-B572-4C97-B22A-56A379D66D8E}" type="pres">
      <dgm:prSet presAssocID="{7423B3C3-4B9B-4D30-8AA1-EB48E7369581}" presName="textNode" presStyleLbl="bgShp" presStyleIdx="0" presStyleCnt="2"/>
      <dgm:spPr/>
      <dgm:t>
        <a:bodyPr/>
        <a:lstStyle/>
        <a:p>
          <a:endParaRPr lang="ru-RU"/>
        </a:p>
      </dgm:t>
    </dgm:pt>
    <dgm:pt modelId="{E4617100-AB3A-47E9-ADAC-DD3FDCCFECC2}" type="pres">
      <dgm:prSet presAssocID="{7423B3C3-4B9B-4D30-8AA1-EB48E7369581}" presName="compChildNode" presStyleCnt="0"/>
      <dgm:spPr/>
    </dgm:pt>
    <dgm:pt modelId="{3A5DE605-7D66-4E25-8A6B-6EB3B71E6C76}" type="pres">
      <dgm:prSet presAssocID="{7423B3C3-4B9B-4D30-8AA1-EB48E7369581}" presName="theInnerList" presStyleCnt="0"/>
      <dgm:spPr/>
    </dgm:pt>
    <dgm:pt modelId="{D736AAA0-9A8C-4CEE-A03D-3AC7BFE637E7}" type="pres">
      <dgm:prSet presAssocID="{CA55A327-0237-48B8-B0A7-EECA4669BE93}" presName="childNode" presStyleLbl="node1" presStyleIdx="0" presStyleCnt="7">
        <dgm:presLayoutVars>
          <dgm:bulletEnabled val="1"/>
        </dgm:presLayoutVars>
      </dgm:prSet>
      <dgm:spPr/>
      <dgm:t>
        <a:bodyPr/>
        <a:lstStyle/>
        <a:p>
          <a:endParaRPr lang="ru-RU"/>
        </a:p>
      </dgm:t>
    </dgm:pt>
    <dgm:pt modelId="{3A90CAE3-E722-4ECA-AB33-0C55D5FA4077}" type="pres">
      <dgm:prSet presAssocID="{CA55A327-0237-48B8-B0A7-EECA4669BE93}" presName="aSpace2" presStyleCnt="0"/>
      <dgm:spPr/>
    </dgm:pt>
    <dgm:pt modelId="{18359FAC-8B89-4571-892F-A8E8CBFE996A}" type="pres">
      <dgm:prSet presAssocID="{DBECA0FA-89CB-4974-8B70-C48B3789E8BA}" presName="childNode" presStyleLbl="node1" presStyleIdx="1" presStyleCnt="7">
        <dgm:presLayoutVars>
          <dgm:bulletEnabled val="1"/>
        </dgm:presLayoutVars>
      </dgm:prSet>
      <dgm:spPr/>
      <dgm:t>
        <a:bodyPr/>
        <a:lstStyle/>
        <a:p>
          <a:endParaRPr lang="ru-RU"/>
        </a:p>
      </dgm:t>
    </dgm:pt>
    <dgm:pt modelId="{5C0DBF2F-7EB3-4DFB-B491-069FFC9B977F}" type="pres">
      <dgm:prSet presAssocID="{DBECA0FA-89CB-4974-8B70-C48B3789E8BA}" presName="aSpace2" presStyleCnt="0"/>
      <dgm:spPr/>
    </dgm:pt>
    <dgm:pt modelId="{5179F281-C378-4130-97D1-53EA059E2B2F}" type="pres">
      <dgm:prSet presAssocID="{7C071F2E-57EE-49D6-B9A3-6549ED423975}" presName="childNode" presStyleLbl="node1" presStyleIdx="2" presStyleCnt="7">
        <dgm:presLayoutVars>
          <dgm:bulletEnabled val="1"/>
        </dgm:presLayoutVars>
      </dgm:prSet>
      <dgm:spPr/>
      <dgm:t>
        <a:bodyPr/>
        <a:lstStyle/>
        <a:p>
          <a:endParaRPr lang="ru-RU"/>
        </a:p>
      </dgm:t>
    </dgm:pt>
    <dgm:pt modelId="{C66C2181-F9BE-4097-A77A-EBBEADB30913}" type="pres">
      <dgm:prSet presAssocID="{7423B3C3-4B9B-4D30-8AA1-EB48E7369581}" presName="aSpace" presStyleCnt="0"/>
      <dgm:spPr/>
    </dgm:pt>
    <dgm:pt modelId="{C2D5102C-57A2-4808-A7BD-5939AAD35FC8}" type="pres">
      <dgm:prSet presAssocID="{3287E0D8-9530-4DC2-BE62-0872C30BAAC8}" presName="compNode" presStyleCnt="0"/>
      <dgm:spPr/>
    </dgm:pt>
    <dgm:pt modelId="{1E27C89F-35C0-4D0B-9916-99F42DC6C7A9}" type="pres">
      <dgm:prSet presAssocID="{3287E0D8-9530-4DC2-BE62-0872C30BAAC8}" presName="aNode" presStyleLbl="bgShp" presStyleIdx="1" presStyleCnt="2" custLinFactNeighborX="40352" custLinFactNeighborY="1797"/>
      <dgm:spPr/>
      <dgm:t>
        <a:bodyPr/>
        <a:lstStyle/>
        <a:p>
          <a:endParaRPr lang="ru-RU"/>
        </a:p>
      </dgm:t>
    </dgm:pt>
    <dgm:pt modelId="{8AD09786-E479-403F-AF98-FB0002F1EEEF}" type="pres">
      <dgm:prSet presAssocID="{3287E0D8-9530-4DC2-BE62-0872C30BAAC8}" presName="textNode" presStyleLbl="bgShp" presStyleIdx="1" presStyleCnt="2"/>
      <dgm:spPr/>
      <dgm:t>
        <a:bodyPr/>
        <a:lstStyle/>
        <a:p>
          <a:endParaRPr lang="ru-RU"/>
        </a:p>
      </dgm:t>
    </dgm:pt>
    <dgm:pt modelId="{C9BECCC0-E271-47C7-B63F-94D4E3BB4128}" type="pres">
      <dgm:prSet presAssocID="{3287E0D8-9530-4DC2-BE62-0872C30BAAC8}" presName="compChildNode" presStyleCnt="0"/>
      <dgm:spPr/>
    </dgm:pt>
    <dgm:pt modelId="{27C5DA2C-7B0C-42AF-B7E7-92BD310D67D3}" type="pres">
      <dgm:prSet presAssocID="{3287E0D8-9530-4DC2-BE62-0872C30BAAC8}" presName="theInnerList" presStyleCnt="0"/>
      <dgm:spPr/>
    </dgm:pt>
    <dgm:pt modelId="{0CB87750-5A99-43D1-95F9-DD20C95D1BA1}" type="pres">
      <dgm:prSet presAssocID="{F8904668-63AA-437D-9726-1F3A11FB7D40}" presName="childNode" presStyleLbl="node1" presStyleIdx="3" presStyleCnt="7" custLinFactNeighborX="440" custLinFactNeighborY="-19806">
        <dgm:presLayoutVars>
          <dgm:bulletEnabled val="1"/>
        </dgm:presLayoutVars>
      </dgm:prSet>
      <dgm:spPr/>
      <dgm:t>
        <a:bodyPr/>
        <a:lstStyle/>
        <a:p>
          <a:endParaRPr lang="ru-RU"/>
        </a:p>
      </dgm:t>
    </dgm:pt>
    <dgm:pt modelId="{719A7E65-24A0-4F78-8BB1-8C63B08AD22B}" type="pres">
      <dgm:prSet presAssocID="{F8904668-63AA-437D-9726-1F3A11FB7D40}" presName="aSpace2" presStyleCnt="0"/>
      <dgm:spPr/>
    </dgm:pt>
    <dgm:pt modelId="{A741085E-9324-4EB3-8546-379D836BD450}" type="pres">
      <dgm:prSet presAssocID="{F73C5ED1-845F-43EF-B160-BB9D3FCA7CDD}" presName="childNode" presStyleLbl="node1" presStyleIdx="4" presStyleCnt="7" custLinFactNeighborX="440" custLinFactNeighborY="-18051">
        <dgm:presLayoutVars>
          <dgm:bulletEnabled val="1"/>
        </dgm:presLayoutVars>
      </dgm:prSet>
      <dgm:spPr/>
      <dgm:t>
        <a:bodyPr/>
        <a:lstStyle/>
        <a:p>
          <a:endParaRPr lang="ru-RU"/>
        </a:p>
      </dgm:t>
    </dgm:pt>
    <dgm:pt modelId="{FFA20D70-C1AB-4FEE-B190-033A1C2168FA}" type="pres">
      <dgm:prSet presAssocID="{F73C5ED1-845F-43EF-B160-BB9D3FCA7CDD}" presName="aSpace2" presStyleCnt="0"/>
      <dgm:spPr/>
    </dgm:pt>
    <dgm:pt modelId="{267F8F22-E2D0-4900-8EFD-C496A4AEE69A}" type="pres">
      <dgm:prSet presAssocID="{EF3B9BA8-1005-4AEA-A5AC-4EBA7BD205B8}" presName="childNode" presStyleLbl="node1" presStyleIdx="5" presStyleCnt="7" custLinFactNeighborX="440" custLinFactNeighborY="-64507">
        <dgm:presLayoutVars>
          <dgm:bulletEnabled val="1"/>
        </dgm:presLayoutVars>
      </dgm:prSet>
      <dgm:spPr/>
      <dgm:t>
        <a:bodyPr/>
        <a:lstStyle/>
        <a:p>
          <a:endParaRPr lang="ru-RU"/>
        </a:p>
      </dgm:t>
    </dgm:pt>
    <dgm:pt modelId="{ED7A7E49-93AC-45D9-8E69-1D259C3912BB}" type="pres">
      <dgm:prSet presAssocID="{EF3B9BA8-1005-4AEA-A5AC-4EBA7BD205B8}" presName="aSpace2" presStyleCnt="0"/>
      <dgm:spPr/>
    </dgm:pt>
    <dgm:pt modelId="{35916AD4-DFF2-4113-8405-3291A80543BC}" type="pres">
      <dgm:prSet presAssocID="{B357A106-705A-4648-B4E8-55D1AA337FE9}" presName="childNode" presStyleLbl="node1" presStyleIdx="6" presStyleCnt="7" custLinFactY="-2239" custLinFactNeighborX="440" custLinFactNeighborY="-100000">
        <dgm:presLayoutVars>
          <dgm:bulletEnabled val="1"/>
        </dgm:presLayoutVars>
      </dgm:prSet>
      <dgm:spPr/>
      <dgm:t>
        <a:bodyPr/>
        <a:lstStyle/>
        <a:p>
          <a:endParaRPr lang="ru-RU"/>
        </a:p>
      </dgm:t>
    </dgm:pt>
  </dgm:ptLst>
  <dgm:cxnLst>
    <dgm:cxn modelId="{C2D111B6-252E-4F12-A7C7-8FF81FD8D187}" type="presOf" srcId="{7423B3C3-4B9B-4D30-8AA1-EB48E7369581}" destId="{2DCB1E6D-16D1-48B1-A2DC-355E7213C18B}" srcOrd="0" destOrd="0" presId="urn:microsoft.com/office/officeart/2005/8/layout/lProcess2"/>
    <dgm:cxn modelId="{B6BFB6E3-4840-4CD6-9A61-63F6D7E40AF1}" srcId="{7423B3C3-4B9B-4D30-8AA1-EB48E7369581}" destId="{7C071F2E-57EE-49D6-B9A3-6549ED423975}" srcOrd="2" destOrd="0" parTransId="{7FAB5C89-6F0D-4D5F-828E-8FD9AC8BBC2C}" sibTransId="{EF62EBDB-FF30-46AB-872A-5CEB05DCF3E3}"/>
    <dgm:cxn modelId="{8204776E-831C-45E3-95E7-D5429D5FA874}" srcId="{3287E0D8-9530-4DC2-BE62-0872C30BAAC8}" destId="{EF3B9BA8-1005-4AEA-A5AC-4EBA7BD205B8}" srcOrd="2" destOrd="0" parTransId="{3B44F0C0-529A-406E-8A26-734D71FDA8E8}" sibTransId="{7FFA88FF-DFF6-4E21-9230-89F253A6471D}"/>
    <dgm:cxn modelId="{CE7483AE-11BA-4412-9D09-D0C004D08FAF}" type="presOf" srcId="{3287E0D8-9530-4DC2-BE62-0872C30BAAC8}" destId="{8AD09786-E479-403F-AF98-FB0002F1EEEF}" srcOrd="1" destOrd="0" presId="urn:microsoft.com/office/officeart/2005/8/layout/lProcess2"/>
    <dgm:cxn modelId="{2E313F20-2A69-4196-B24A-A3E22A7892D6}" srcId="{D83E728B-E8C9-4194-938B-DD31A6B2D2B7}" destId="{3287E0D8-9530-4DC2-BE62-0872C30BAAC8}" srcOrd="1" destOrd="0" parTransId="{2D453597-363D-4BF7-A3F3-51FDFA9B6ED7}" sibTransId="{664E96B9-8606-448E-A5CD-97B6F77EC6F1}"/>
    <dgm:cxn modelId="{9EFA78F4-0BB3-4B03-9802-2A146F379120}" type="presOf" srcId="{F8904668-63AA-437D-9726-1F3A11FB7D40}" destId="{0CB87750-5A99-43D1-95F9-DD20C95D1BA1}" srcOrd="0" destOrd="0" presId="urn:microsoft.com/office/officeart/2005/8/layout/lProcess2"/>
    <dgm:cxn modelId="{8AE42A92-D971-4E63-A77A-1C1830A023E8}" srcId="{3287E0D8-9530-4DC2-BE62-0872C30BAAC8}" destId="{B357A106-705A-4648-B4E8-55D1AA337FE9}" srcOrd="3" destOrd="0" parTransId="{B0B6B396-3935-4A3A-AA74-786E9F026100}" sibTransId="{F6A8FAD6-7815-473D-9F21-5E94F86DF4A7}"/>
    <dgm:cxn modelId="{858FB3C3-2A4F-4EED-B595-5F7D2F9C09F0}" type="presOf" srcId="{F73C5ED1-845F-43EF-B160-BB9D3FCA7CDD}" destId="{A741085E-9324-4EB3-8546-379D836BD450}" srcOrd="0" destOrd="0" presId="urn:microsoft.com/office/officeart/2005/8/layout/lProcess2"/>
    <dgm:cxn modelId="{797FAE83-D2CC-4AB8-B4E2-CDB987044ED8}" type="presOf" srcId="{7C071F2E-57EE-49D6-B9A3-6549ED423975}" destId="{5179F281-C378-4130-97D1-53EA059E2B2F}" srcOrd="0" destOrd="0" presId="urn:microsoft.com/office/officeart/2005/8/layout/lProcess2"/>
    <dgm:cxn modelId="{60434899-7748-4346-BD9A-45EB53A62544}" srcId="{3287E0D8-9530-4DC2-BE62-0872C30BAAC8}" destId="{F8904668-63AA-437D-9726-1F3A11FB7D40}" srcOrd="0" destOrd="0" parTransId="{0555C24E-A1E4-4B7C-B77C-2C28019E5947}" sibTransId="{CD082E8D-FE7C-41A2-A5BE-AAC370887700}"/>
    <dgm:cxn modelId="{93FA287C-5ED9-4333-8D6F-0DEE95F124B5}" type="presOf" srcId="{3287E0D8-9530-4DC2-BE62-0872C30BAAC8}" destId="{1E27C89F-35C0-4D0B-9916-99F42DC6C7A9}" srcOrd="0" destOrd="0" presId="urn:microsoft.com/office/officeart/2005/8/layout/lProcess2"/>
    <dgm:cxn modelId="{4F96FF3F-C41F-4149-8AA9-829FCC318AC4}" srcId="{3287E0D8-9530-4DC2-BE62-0872C30BAAC8}" destId="{F73C5ED1-845F-43EF-B160-BB9D3FCA7CDD}" srcOrd="1" destOrd="0" parTransId="{05E416AC-1FA0-4E35-A3E3-213C4F418F07}" sibTransId="{26B2A282-9D24-47FB-A1F7-643CD9CD2C34}"/>
    <dgm:cxn modelId="{14C62525-FACB-4942-ADC0-1450102862B0}" type="presOf" srcId="{B357A106-705A-4648-B4E8-55D1AA337FE9}" destId="{35916AD4-DFF2-4113-8405-3291A80543BC}" srcOrd="0" destOrd="0" presId="urn:microsoft.com/office/officeart/2005/8/layout/lProcess2"/>
    <dgm:cxn modelId="{20298B27-5CFD-424A-959F-CAF1110D23B5}" srcId="{7423B3C3-4B9B-4D30-8AA1-EB48E7369581}" destId="{CA55A327-0237-48B8-B0A7-EECA4669BE93}" srcOrd="0" destOrd="0" parTransId="{EE251F1D-91C7-47D1-86B1-433CE2E2587C}" sibTransId="{41F42757-0536-42DD-8901-3C85C0DF1361}"/>
    <dgm:cxn modelId="{2F84DC92-E99A-4C2D-B65E-FAD43CAF5A79}" srcId="{D83E728B-E8C9-4194-938B-DD31A6B2D2B7}" destId="{7423B3C3-4B9B-4D30-8AA1-EB48E7369581}" srcOrd="0" destOrd="0" parTransId="{CFD8A86B-7923-48C6-B710-3F4FD041D425}" sibTransId="{141514FC-87B8-4392-B2DB-23FE0170DDDA}"/>
    <dgm:cxn modelId="{FDFA96ED-E850-4545-8DDC-801524670A72}" type="presOf" srcId="{D83E728B-E8C9-4194-938B-DD31A6B2D2B7}" destId="{04F45A10-ADA9-487B-B153-A2D2B1029A2D}" srcOrd="0" destOrd="0" presId="urn:microsoft.com/office/officeart/2005/8/layout/lProcess2"/>
    <dgm:cxn modelId="{60DC19C1-77EE-450F-B0AA-68673315709C}" type="presOf" srcId="{7423B3C3-4B9B-4D30-8AA1-EB48E7369581}" destId="{3492904E-B572-4C97-B22A-56A379D66D8E}" srcOrd="1" destOrd="0" presId="urn:microsoft.com/office/officeart/2005/8/layout/lProcess2"/>
    <dgm:cxn modelId="{F7E169F7-362E-4028-8170-150F423BEABF}" srcId="{7423B3C3-4B9B-4D30-8AA1-EB48E7369581}" destId="{DBECA0FA-89CB-4974-8B70-C48B3789E8BA}" srcOrd="1" destOrd="0" parTransId="{857F03F1-79C1-4BF7-A437-632B2C1582DF}" sibTransId="{C4CEAE36-E3D5-4145-9FFC-06FCBD4354A8}"/>
    <dgm:cxn modelId="{1497523B-93CD-48CF-A192-A5E61E3B6E1C}" type="presOf" srcId="{DBECA0FA-89CB-4974-8B70-C48B3789E8BA}" destId="{18359FAC-8B89-4571-892F-A8E8CBFE996A}" srcOrd="0" destOrd="0" presId="urn:microsoft.com/office/officeart/2005/8/layout/lProcess2"/>
    <dgm:cxn modelId="{E82F5ED4-6122-443E-9C22-6C89F3143AA2}" type="presOf" srcId="{EF3B9BA8-1005-4AEA-A5AC-4EBA7BD205B8}" destId="{267F8F22-E2D0-4900-8EFD-C496A4AEE69A}" srcOrd="0" destOrd="0" presId="urn:microsoft.com/office/officeart/2005/8/layout/lProcess2"/>
    <dgm:cxn modelId="{7B8FA493-D075-4B2A-9B22-0D3DE7520D10}" type="presOf" srcId="{CA55A327-0237-48B8-B0A7-EECA4669BE93}" destId="{D736AAA0-9A8C-4CEE-A03D-3AC7BFE637E7}" srcOrd="0" destOrd="0" presId="urn:microsoft.com/office/officeart/2005/8/layout/lProcess2"/>
    <dgm:cxn modelId="{A840321A-ACC2-4056-A9B3-DDBE39590011}" type="presParOf" srcId="{04F45A10-ADA9-487B-B153-A2D2B1029A2D}" destId="{89515AF3-40BA-4469-AAD5-AA69F56A2B5C}" srcOrd="0" destOrd="0" presId="urn:microsoft.com/office/officeart/2005/8/layout/lProcess2"/>
    <dgm:cxn modelId="{07F78016-D58D-48A0-B26C-9E401127ADC5}" type="presParOf" srcId="{89515AF3-40BA-4469-AAD5-AA69F56A2B5C}" destId="{2DCB1E6D-16D1-48B1-A2DC-355E7213C18B}" srcOrd="0" destOrd="0" presId="urn:microsoft.com/office/officeart/2005/8/layout/lProcess2"/>
    <dgm:cxn modelId="{9A984453-EEC0-412A-AB0A-94DBC1441D1F}" type="presParOf" srcId="{89515AF3-40BA-4469-AAD5-AA69F56A2B5C}" destId="{3492904E-B572-4C97-B22A-56A379D66D8E}" srcOrd="1" destOrd="0" presId="urn:microsoft.com/office/officeart/2005/8/layout/lProcess2"/>
    <dgm:cxn modelId="{B8E3991F-4C24-4C39-A6DB-95B469164EB2}" type="presParOf" srcId="{89515AF3-40BA-4469-AAD5-AA69F56A2B5C}" destId="{E4617100-AB3A-47E9-ADAC-DD3FDCCFECC2}" srcOrd="2" destOrd="0" presId="urn:microsoft.com/office/officeart/2005/8/layout/lProcess2"/>
    <dgm:cxn modelId="{F1001DCC-28B0-464D-8B1B-7333454762A5}" type="presParOf" srcId="{E4617100-AB3A-47E9-ADAC-DD3FDCCFECC2}" destId="{3A5DE605-7D66-4E25-8A6B-6EB3B71E6C76}" srcOrd="0" destOrd="0" presId="urn:microsoft.com/office/officeart/2005/8/layout/lProcess2"/>
    <dgm:cxn modelId="{C37E6D67-B16F-4C8D-B327-A6EA403F5CA5}" type="presParOf" srcId="{3A5DE605-7D66-4E25-8A6B-6EB3B71E6C76}" destId="{D736AAA0-9A8C-4CEE-A03D-3AC7BFE637E7}" srcOrd="0" destOrd="0" presId="urn:microsoft.com/office/officeart/2005/8/layout/lProcess2"/>
    <dgm:cxn modelId="{0F510A26-C97E-4033-BE5D-25055231DB01}" type="presParOf" srcId="{3A5DE605-7D66-4E25-8A6B-6EB3B71E6C76}" destId="{3A90CAE3-E722-4ECA-AB33-0C55D5FA4077}" srcOrd="1" destOrd="0" presId="urn:microsoft.com/office/officeart/2005/8/layout/lProcess2"/>
    <dgm:cxn modelId="{26CC529D-C03D-477F-B4BB-231EDA5A46F5}" type="presParOf" srcId="{3A5DE605-7D66-4E25-8A6B-6EB3B71E6C76}" destId="{18359FAC-8B89-4571-892F-A8E8CBFE996A}" srcOrd="2" destOrd="0" presId="urn:microsoft.com/office/officeart/2005/8/layout/lProcess2"/>
    <dgm:cxn modelId="{6903D6B2-5D4E-4768-904B-9EDCD247654F}" type="presParOf" srcId="{3A5DE605-7D66-4E25-8A6B-6EB3B71E6C76}" destId="{5C0DBF2F-7EB3-4DFB-B491-069FFC9B977F}" srcOrd="3" destOrd="0" presId="urn:microsoft.com/office/officeart/2005/8/layout/lProcess2"/>
    <dgm:cxn modelId="{2BD5AD17-7E54-45E7-80E0-1B2A0113A392}" type="presParOf" srcId="{3A5DE605-7D66-4E25-8A6B-6EB3B71E6C76}" destId="{5179F281-C378-4130-97D1-53EA059E2B2F}" srcOrd="4" destOrd="0" presId="urn:microsoft.com/office/officeart/2005/8/layout/lProcess2"/>
    <dgm:cxn modelId="{B735E5C0-BBC8-40EA-947A-DADF52A09680}" type="presParOf" srcId="{04F45A10-ADA9-487B-B153-A2D2B1029A2D}" destId="{C66C2181-F9BE-4097-A77A-EBBEADB30913}" srcOrd="1" destOrd="0" presId="urn:microsoft.com/office/officeart/2005/8/layout/lProcess2"/>
    <dgm:cxn modelId="{F4837F46-D99F-49D7-8F3F-F311CFF233D5}" type="presParOf" srcId="{04F45A10-ADA9-487B-B153-A2D2B1029A2D}" destId="{C2D5102C-57A2-4808-A7BD-5939AAD35FC8}" srcOrd="2" destOrd="0" presId="urn:microsoft.com/office/officeart/2005/8/layout/lProcess2"/>
    <dgm:cxn modelId="{D46318A6-DD40-4FF7-8B33-D3F3E3DEF28E}" type="presParOf" srcId="{C2D5102C-57A2-4808-A7BD-5939AAD35FC8}" destId="{1E27C89F-35C0-4D0B-9916-99F42DC6C7A9}" srcOrd="0" destOrd="0" presId="urn:microsoft.com/office/officeart/2005/8/layout/lProcess2"/>
    <dgm:cxn modelId="{E02200A8-538F-4130-BC23-5B78E7CF8F4F}" type="presParOf" srcId="{C2D5102C-57A2-4808-A7BD-5939AAD35FC8}" destId="{8AD09786-E479-403F-AF98-FB0002F1EEEF}" srcOrd="1" destOrd="0" presId="urn:microsoft.com/office/officeart/2005/8/layout/lProcess2"/>
    <dgm:cxn modelId="{2DE7D043-25DC-4E6C-9BAE-E951F57B3330}" type="presParOf" srcId="{C2D5102C-57A2-4808-A7BD-5939AAD35FC8}" destId="{C9BECCC0-E271-47C7-B63F-94D4E3BB4128}" srcOrd="2" destOrd="0" presId="urn:microsoft.com/office/officeart/2005/8/layout/lProcess2"/>
    <dgm:cxn modelId="{CA754B15-554B-47B1-8281-AC549F3F1EFD}" type="presParOf" srcId="{C9BECCC0-E271-47C7-B63F-94D4E3BB4128}" destId="{27C5DA2C-7B0C-42AF-B7E7-92BD310D67D3}" srcOrd="0" destOrd="0" presId="urn:microsoft.com/office/officeart/2005/8/layout/lProcess2"/>
    <dgm:cxn modelId="{85EB3DC7-612A-4813-8B4D-79A1B85A6FF7}" type="presParOf" srcId="{27C5DA2C-7B0C-42AF-B7E7-92BD310D67D3}" destId="{0CB87750-5A99-43D1-95F9-DD20C95D1BA1}" srcOrd="0" destOrd="0" presId="urn:microsoft.com/office/officeart/2005/8/layout/lProcess2"/>
    <dgm:cxn modelId="{7983845B-B772-45B9-8F75-91CAA5990ECA}" type="presParOf" srcId="{27C5DA2C-7B0C-42AF-B7E7-92BD310D67D3}" destId="{719A7E65-24A0-4F78-8BB1-8C63B08AD22B}" srcOrd="1" destOrd="0" presId="urn:microsoft.com/office/officeart/2005/8/layout/lProcess2"/>
    <dgm:cxn modelId="{F70BCEC9-C14E-46F8-813E-678B70BCCE6E}" type="presParOf" srcId="{27C5DA2C-7B0C-42AF-B7E7-92BD310D67D3}" destId="{A741085E-9324-4EB3-8546-379D836BD450}" srcOrd="2" destOrd="0" presId="urn:microsoft.com/office/officeart/2005/8/layout/lProcess2"/>
    <dgm:cxn modelId="{FE0A5D32-3956-4E27-B233-85852E5BB389}" type="presParOf" srcId="{27C5DA2C-7B0C-42AF-B7E7-92BD310D67D3}" destId="{FFA20D70-C1AB-4FEE-B190-033A1C2168FA}" srcOrd="3" destOrd="0" presId="urn:microsoft.com/office/officeart/2005/8/layout/lProcess2"/>
    <dgm:cxn modelId="{5DC1EF1D-3753-473E-863E-01BD5EE8560E}" type="presParOf" srcId="{27C5DA2C-7B0C-42AF-B7E7-92BD310D67D3}" destId="{267F8F22-E2D0-4900-8EFD-C496A4AEE69A}" srcOrd="4" destOrd="0" presId="urn:microsoft.com/office/officeart/2005/8/layout/lProcess2"/>
    <dgm:cxn modelId="{8CFB68EC-43B5-4175-97E3-373BA7C11993}" type="presParOf" srcId="{27C5DA2C-7B0C-42AF-B7E7-92BD310D67D3}" destId="{ED7A7E49-93AC-45D9-8E69-1D259C3912BB}" srcOrd="5" destOrd="0" presId="urn:microsoft.com/office/officeart/2005/8/layout/lProcess2"/>
    <dgm:cxn modelId="{721487E0-65BA-4071-BDD5-77DD938B71AF}" type="presParOf" srcId="{27C5DA2C-7B0C-42AF-B7E7-92BD310D67D3}" destId="{35916AD4-DFF2-4113-8405-3291A80543BC}"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DEB73-B115-4423-B322-9945C56A0FF0}" type="doc">
      <dgm:prSet loTypeId="urn:microsoft.com/office/officeart/2005/8/layout/cycle8" loCatId="cycle" qsTypeId="urn:microsoft.com/office/officeart/2005/8/quickstyle/simple1" qsCatId="simple" csTypeId="urn:microsoft.com/office/officeart/2005/8/colors/accent1_2" csCatId="accent1" phldr="1"/>
      <dgm:spPr/>
    </dgm:pt>
    <dgm:pt modelId="{1B466640-6904-41B2-8E79-C4EB9605C4DE}" type="pres">
      <dgm:prSet presAssocID="{A59DEB73-B115-4423-B322-9945C56A0FF0}" presName="compositeShape" presStyleCnt="0">
        <dgm:presLayoutVars>
          <dgm:chMax val="7"/>
          <dgm:dir/>
          <dgm:resizeHandles val="exact"/>
        </dgm:presLayoutVars>
      </dgm:prSet>
      <dgm:spPr/>
    </dgm:pt>
  </dgm:ptLst>
  <dgm:cxnLst>
    <dgm:cxn modelId="{74774E33-3B08-492C-BFBF-4DC643CD1A88}" type="presOf" srcId="{A59DEB73-B115-4423-B322-9945C56A0FF0}" destId="{1B466640-6904-41B2-8E79-C4EB9605C4DE}" srcOrd="0" destOrd="0" presId="urn:microsoft.com/office/officeart/2005/8/layout/cycle8"/>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B1E6D-16D1-48B1-A2DC-355E7213C18B}">
      <dsp:nvSpPr>
        <dsp:cNvPr id="0" name=""/>
        <dsp:cNvSpPr/>
      </dsp:nvSpPr>
      <dsp:spPr>
        <a:xfrm>
          <a:off x="5491" y="0"/>
          <a:ext cx="5282136" cy="4946679"/>
        </a:xfrm>
        <a:prstGeom prst="roundRect">
          <a:avLst>
            <a:gd name="adj" fmla="val 10000"/>
          </a:avLst>
        </a:prstGeom>
        <a:gradFill rotWithShape="0">
          <a:gsLst>
            <a:gs pos="0">
              <a:schemeClr val="accent1">
                <a:tint val="40000"/>
                <a:hueOff val="0"/>
                <a:satOff val="0"/>
                <a:lumOff val="0"/>
                <a:alphaOff val="0"/>
                <a:tint val="48000"/>
                <a:satMod val="138000"/>
              </a:schemeClr>
            </a:gs>
            <a:gs pos="25000">
              <a:schemeClr val="accent1">
                <a:tint val="40000"/>
                <a:hueOff val="0"/>
                <a:satOff val="0"/>
                <a:lumOff val="0"/>
                <a:alphaOff val="0"/>
                <a:tint val="85000"/>
              </a:schemeClr>
            </a:gs>
            <a:gs pos="40000">
              <a:schemeClr val="accent1">
                <a:tint val="40000"/>
                <a:hueOff val="0"/>
                <a:satOff val="0"/>
                <a:lumOff val="0"/>
                <a:alphaOff val="0"/>
                <a:tint val="92000"/>
              </a:schemeClr>
            </a:gs>
            <a:gs pos="50000">
              <a:schemeClr val="accent1">
                <a:tint val="40000"/>
                <a:hueOff val="0"/>
                <a:satOff val="0"/>
                <a:lumOff val="0"/>
                <a:alphaOff val="0"/>
                <a:tint val="93000"/>
              </a:schemeClr>
            </a:gs>
            <a:gs pos="60000">
              <a:schemeClr val="accent1">
                <a:tint val="40000"/>
                <a:hueOff val="0"/>
                <a:satOff val="0"/>
                <a:lumOff val="0"/>
                <a:alphaOff val="0"/>
                <a:tint val="92000"/>
              </a:schemeClr>
            </a:gs>
            <a:gs pos="75000">
              <a:schemeClr val="accent1">
                <a:tint val="40000"/>
                <a:hueOff val="0"/>
                <a:satOff val="0"/>
                <a:lumOff val="0"/>
                <a:alphaOff val="0"/>
                <a:tint val="83000"/>
                <a:satMod val="108000"/>
              </a:schemeClr>
            </a:gs>
            <a:gs pos="100000">
              <a:schemeClr val="accent1">
                <a:tint val="40000"/>
                <a:hueOff val="0"/>
                <a:satOff val="0"/>
                <a:lumOff val="0"/>
                <a:alphaOff val="0"/>
                <a:tint val="48000"/>
                <a:satMod val="15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Рассмотрение обращений </a:t>
          </a:r>
        </a:p>
        <a:p>
          <a:pPr lvl="0" algn="ctr" defTabSz="844550">
            <a:lnSpc>
              <a:spcPct val="90000"/>
            </a:lnSpc>
            <a:spcBef>
              <a:spcPct val="0"/>
            </a:spcBef>
            <a:spcAft>
              <a:spcPct val="35000"/>
            </a:spcAft>
          </a:pPr>
          <a:r>
            <a:rPr lang="ru-RU" sz="1900" kern="1200" dirty="0" smtClean="0"/>
            <a:t>о согласовании заключения </a:t>
          </a:r>
        </a:p>
        <a:p>
          <a:pPr lvl="0" algn="ctr" defTabSz="844550">
            <a:lnSpc>
              <a:spcPct val="90000"/>
            </a:lnSpc>
            <a:spcBef>
              <a:spcPct val="0"/>
            </a:spcBef>
            <a:spcAft>
              <a:spcPct val="35000"/>
            </a:spcAft>
          </a:pPr>
          <a:r>
            <a:rPr lang="ru-RU" sz="1900" kern="1200" dirty="0" smtClean="0"/>
            <a:t>контрактов с единственным поставщиком (исполнителем, подрядчиком)</a:t>
          </a:r>
          <a:endParaRPr lang="ru-RU" sz="1900" kern="1200" dirty="0"/>
        </a:p>
      </dsp:txBody>
      <dsp:txXfrm>
        <a:off x="5491" y="0"/>
        <a:ext cx="5282136" cy="1484004"/>
      </dsp:txXfrm>
    </dsp:sp>
    <dsp:sp modelId="{D736AAA0-9A8C-4CEE-A03D-3AC7BFE637E7}">
      <dsp:nvSpPr>
        <dsp:cNvPr id="0" name=""/>
        <dsp:cNvSpPr/>
      </dsp:nvSpPr>
      <dsp:spPr>
        <a:xfrm>
          <a:off x="533704" y="1484426"/>
          <a:ext cx="4225709" cy="971824"/>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согласовано – 108 закупок;</a:t>
          </a:r>
          <a:endParaRPr lang="ru-RU" sz="1900" kern="1200" dirty="0"/>
        </a:p>
      </dsp:txBody>
      <dsp:txXfrm>
        <a:off x="562168" y="1512890"/>
        <a:ext cx="4168781" cy="914896"/>
      </dsp:txXfrm>
    </dsp:sp>
    <dsp:sp modelId="{18359FAC-8B89-4571-892F-A8E8CBFE996A}">
      <dsp:nvSpPr>
        <dsp:cNvPr id="0" name=""/>
        <dsp:cNvSpPr/>
      </dsp:nvSpPr>
      <dsp:spPr>
        <a:xfrm>
          <a:off x="533704" y="2605762"/>
          <a:ext cx="4225709" cy="971824"/>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отказано в согласовании – 2 закупки;</a:t>
          </a:r>
          <a:endParaRPr lang="ru-RU" sz="1900" kern="1200" dirty="0"/>
        </a:p>
      </dsp:txBody>
      <dsp:txXfrm>
        <a:off x="562168" y="2634226"/>
        <a:ext cx="4168781" cy="914896"/>
      </dsp:txXfrm>
    </dsp:sp>
    <dsp:sp modelId="{5179F281-C378-4130-97D1-53EA059E2B2F}">
      <dsp:nvSpPr>
        <dsp:cNvPr id="0" name=""/>
        <dsp:cNvSpPr/>
      </dsp:nvSpPr>
      <dsp:spPr>
        <a:xfrm>
          <a:off x="533704" y="3727098"/>
          <a:ext cx="4225709" cy="971824"/>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возвращено - в связи с несоответствием требованиям –22 закупок.</a:t>
          </a:r>
          <a:endParaRPr lang="ru-RU" sz="1900" kern="1200" dirty="0"/>
        </a:p>
      </dsp:txBody>
      <dsp:txXfrm>
        <a:off x="562168" y="3755562"/>
        <a:ext cx="4168781" cy="914896"/>
      </dsp:txXfrm>
    </dsp:sp>
    <dsp:sp modelId="{1E27C89F-35C0-4D0B-9916-99F42DC6C7A9}">
      <dsp:nvSpPr>
        <dsp:cNvPr id="0" name=""/>
        <dsp:cNvSpPr/>
      </dsp:nvSpPr>
      <dsp:spPr>
        <a:xfrm>
          <a:off x="5689278" y="0"/>
          <a:ext cx="5282136" cy="4946679"/>
        </a:xfrm>
        <a:prstGeom prst="roundRect">
          <a:avLst>
            <a:gd name="adj" fmla="val 10000"/>
          </a:avLst>
        </a:prstGeom>
        <a:gradFill rotWithShape="0">
          <a:gsLst>
            <a:gs pos="0">
              <a:schemeClr val="accent1">
                <a:tint val="40000"/>
                <a:hueOff val="0"/>
                <a:satOff val="0"/>
                <a:lumOff val="0"/>
                <a:alphaOff val="0"/>
                <a:tint val="48000"/>
                <a:satMod val="138000"/>
              </a:schemeClr>
            </a:gs>
            <a:gs pos="25000">
              <a:schemeClr val="accent1">
                <a:tint val="40000"/>
                <a:hueOff val="0"/>
                <a:satOff val="0"/>
                <a:lumOff val="0"/>
                <a:alphaOff val="0"/>
                <a:tint val="85000"/>
              </a:schemeClr>
            </a:gs>
            <a:gs pos="40000">
              <a:schemeClr val="accent1">
                <a:tint val="40000"/>
                <a:hueOff val="0"/>
                <a:satOff val="0"/>
                <a:lumOff val="0"/>
                <a:alphaOff val="0"/>
                <a:tint val="92000"/>
              </a:schemeClr>
            </a:gs>
            <a:gs pos="50000">
              <a:schemeClr val="accent1">
                <a:tint val="40000"/>
                <a:hueOff val="0"/>
                <a:satOff val="0"/>
                <a:lumOff val="0"/>
                <a:alphaOff val="0"/>
                <a:tint val="93000"/>
              </a:schemeClr>
            </a:gs>
            <a:gs pos="60000">
              <a:schemeClr val="accent1">
                <a:tint val="40000"/>
                <a:hueOff val="0"/>
                <a:satOff val="0"/>
                <a:lumOff val="0"/>
                <a:alphaOff val="0"/>
                <a:tint val="92000"/>
              </a:schemeClr>
            </a:gs>
            <a:gs pos="75000">
              <a:schemeClr val="accent1">
                <a:tint val="40000"/>
                <a:hueOff val="0"/>
                <a:satOff val="0"/>
                <a:lumOff val="0"/>
                <a:alphaOff val="0"/>
                <a:tint val="83000"/>
                <a:satMod val="108000"/>
              </a:schemeClr>
            </a:gs>
            <a:gs pos="100000">
              <a:schemeClr val="accent1">
                <a:tint val="40000"/>
                <a:hueOff val="0"/>
                <a:satOff val="0"/>
                <a:lumOff val="0"/>
                <a:alphaOff val="0"/>
                <a:tint val="48000"/>
                <a:satMod val="15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В 2024 году в Министерство финансов РС (Я) поступили уведомления об осуществлении 333 закупок у единственного поставщика (подрядчика, исполнителя), в том числе заключенные</a:t>
          </a:r>
          <a:endParaRPr lang="ru-RU" sz="1900" kern="1200" dirty="0"/>
        </a:p>
      </dsp:txBody>
      <dsp:txXfrm>
        <a:off x="5689278" y="0"/>
        <a:ext cx="5282136" cy="1484004"/>
      </dsp:txXfrm>
    </dsp:sp>
    <dsp:sp modelId="{0CB87750-5A99-43D1-95F9-DD20C95D1BA1}">
      <dsp:nvSpPr>
        <dsp:cNvPr id="0" name=""/>
        <dsp:cNvSpPr/>
      </dsp:nvSpPr>
      <dsp:spPr>
        <a:xfrm>
          <a:off x="6230594" y="1462166"/>
          <a:ext cx="4225709" cy="720625"/>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 на основании пункта 6 части 1 статьи 93 Закона № 44-ФЗ – 97 закупок;</a:t>
          </a:r>
        </a:p>
      </dsp:txBody>
      <dsp:txXfrm>
        <a:off x="6251700" y="1483272"/>
        <a:ext cx="4183497" cy="678413"/>
      </dsp:txXfrm>
    </dsp:sp>
    <dsp:sp modelId="{A741085E-9324-4EB3-8546-379D836BD450}">
      <dsp:nvSpPr>
        <dsp:cNvPr id="0" name=""/>
        <dsp:cNvSpPr/>
      </dsp:nvSpPr>
      <dsp:spPr>
        <a:xfrm>
          <a:off x="6230594" y="2295603"/>
          <a:ext cx="4225709" cy="720625"/>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 на основании пункта 6.1 части 1 статьи 93 Закона № 44-ФЗ – 10 закупок;</a:t>
          </a:r>
        </a:p>
      </dsp:txBody>
      <dsp:txXfrm>
        <a:off x="6251700" y="2316709"/>
        <a:ext cx="4183497" cy="678413"/>
      </dsp:txXfrm>
    </dsp:sp>
    <dsp:sp modelId="{267F8F22-E2D0-4900-8EFD-C496A4AEE69A}">
      <dsp:nvSpPr>
        <dsp:cNvPr id="0" name=""/>
        <dsp:cNvSpPr/>
      </dsp:nvSpPr>
      <dsp:spPr>
        <a:xfrm>
          <a:off x="6230594" y="3075591"/>
          <a:ext cx="4225709" cy="720625"/>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 на основании пункта 9 части 1 статьи 93 Закона № 44-ФЗ  – 220 закупок.</a:t>
          </a:r>
          <a:endParaRPr lang="ru-RU" sz="1900" kern="1200" dirty="0"/>
        </a:p>
      </dsp:txBody>
      <dsp:txXfrm>
        <a:off x="6251700" y="3096697"/>
        <a:ext cx="4183497" cy="678413"/>
      </dsp:txXfrm>
    </dsp:sp>
    <dsp:sp modelId="{35916AD4-DFF2-4113-8405-3291A80543BC}">
      <dsp:nvSpPr>
        <dsp:cNvPr id="0" name=""/>
        <dsp:cNvSpPr/>
      </dsp:nvSpPr>
      <dsp:spPr>
        <a:xfrm>
          <a:off x="6230594" y="3851598"/>
          <a:ext cx="4225709" cy="720625"/>
        </a:xfrm>
        <a:prstGeom prst="roundRect">
          <a:avLst>
            <a:gd name="adj" fmla="val 10000"/>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ru-RU" sz="1900" kern="1200" dirty="0" smtClean="0"/>
            <a:t>На основании ПП № 148 (утратило с 13.02.2024) – 6 закупок. </a:t>
          </a:r>
          <a:endParaRPr lang="ru-RU" sz="1900" kern="1200" dirty="0"/>
        </a:p>
      </dsp:txBody>
      <dsp:txXfrm>
        <a:off x="6251700" y="3872704"/>
        <a:ext cx="4183497" cy="678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0.46013</cdr:x>
      <cdr:y>0.57782</cdr:y>
    </cdr:from>
    <cdr:to>
      <cdr:x>0.5375</cdr:x>
      <cdr:y>0.78179</cdr:y>
    </cdr:to>
    <cdr:sp macro="" textlink="">
      <cdr:nvSpPr>
        <cdr:cNvPr id="2" name="TextBox 1"/>
        <cdr:cNvSpPr txBox="1"/>
      </cdr:nvSpPr>
      <cdr:spPr>
        <a:xfrm xmlns:a="http://schemas.openxmlformats.org/drawingml/2006/main">
          <a:off x="5609902" y="3962713"/>
          <a:ext cx="943295" cy="1398827"/>
        </a:xfrm>
        <a:prstGeom xmlns:a="http://schemas.openxmlformats.org/drawingml/2006/main" prst="rect">
          <a:avLst/>
        </a:prstGeom>
      </cdr:spPr>
      <cdr:txBody>
        <a:bodyPr xmlns:a="http://schemas.openxmlformats.org/drawingml/2006/main" vertOverflow="clip" vert="wordArtVert" wrap="square" rtlCol="0" anchor="ctr"/>
        <a:lstStyle xmlns:a="http://schemas.openxmlformats.org/drawingml/2006/main"/>
        <a:p xmlns:a="http://schemas.openxmlformats.org/drawingml/2006/main">
          <a:r>
            <a:rPr lang="ru-RU" sz="1400" b="1" dirty="0" smtClean="0">
              <a:solidFill>
                <a:schemeClr val="tx1"/>
              </a:solidFill>
            </a:rPr>
            <a:t>Штраф</a:t>
          </a:r>
          <a:endParaRPr lang="ru-RU" sz="1400" b="1"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DA920-546F-4519-BC84-C8E60F211EC4}" type="datetimeFigureOut">
              <a:rPr lang="ru-RU" smtClean="0"/>
              <a:pPr/>
              <a:t>12.03.2025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868E54-9649-4515-BA38-19D424420039}" type="slidenum">
              <a:rPr lang="ru-RU" smtClean="0"/>
              <a:pPr/>
              <a:t>‹#›</a:t>
            </a:fld>
            <a:endParaRPr lang="ru-RU"/>
          </a:p>
        </p:txBody>
      </p:sp>
    </p:spTree>
    <p:extLst>
      <p:ext uri="{BB962C8B-B14F-4D97-AF65-F5344CB8AC3E}">
        <p14:creationId xmlns:p14="http://schemas.microsoft.com/office/powerpoint/2010/main" val="595046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08CCFF8-CA32-4A04-9818-FD054EA2AE49}" type="slidenum">
              <a:rPr lang="ru-RU" smtClean="0"/>
              <a:pPr/>
              <a:t>11</a:t>
            </a:fld>
            <a:endParaRPr lang="ru-RU"/>
          </a:p>
        </p:txBody>
      </p:sp>
    </p:spTree>
    <p:extLst>
      <p:ext uri="{BB962C8B-B14F-4D97-AF65-F5344CB8AC3E}">
        <p14:creationId xmlns:p14="http://schemas.microsoft.com/office/powerpoint/2010/main" val="3747031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08CCFF8-CA32-4A04-9818-FD054EA2AE49}" type="slidenum">
              <a:rPr lang="ru-RU" smtClean="0"/>
              <a:pPr/>
              <a:t>12</a:t>
            </a:fld>
            <a:endParaRPr lang="ru-RU"/>
          </a:p>
        </p:txBody>
      </p:sp>
    </p:spTree>
    <p:extLst>
      <p:ext uri="{BB962C8B-B14F-4D97-AF65-F5344CB8AC3E}">
        <p14:creationId xmlns:p14="http://schemas.microsoft.com/office/powerpoint/2010/main" val="3193126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40"/>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2331917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1883511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15"/>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4134612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172723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2586331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1754654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93933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156252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2647568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2667706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39"/>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639"/>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8994EA-D6E1-4B51-90D8-1AD703C82678}" type="slidenum">
              <a:rPr lang="ru-RU" smtClean="0"/>
              <a:pPr/>
              <a:t>‹#›</a:t>
            </a:fld>
            <a:endParaRPr lang="ru-RU"/>
          </a:p>
        </p:txBody>
      </p:sp>
    </p:spTree>
    <p:extLst>
      <p:ext uri="{BB962C8B-B14F-4D97-AF65-F5344CB8AC3E}">
        <p14:creationId xmlns:p14="http://schemas.microsoft.com/office/powerpoint/2010/main" val="754640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Заголовок и объект">
    <p:spTree>
      <p:nvGrpSpPr>
        <p:cNvPr id="1" name=""/>
        <p:cNvGrpSpPr/>
        <p:nvPr/>
      </p:nvGrpSpPr>
      <p:grpSpPr>
        <a:xfrm>
          <a:off x="0" y="0"/>
          <a:ext cx="0" cy="0"/>
          <a:chOff x="0" y="0"/>
          <a:chExt cx="0" cy="0"/>
        </a:xfrm>
      </p:grpSpPr>
      <p:sp>
        <p:nvSpPr>
          <p:cNvPr id="8" name="Рисунок 2">
            <a:extLst>
              <a:ext uri="{FF2B5EF4-FFF2-40B4-BE49-F238E27FC236}">
                <a16:creationId xmlns="" xmlns:a16="http://schemas.microsoft.com/office/drawing/2014/main" id="{136B3A4F-4D8A-40B4-95C9-5200B96EE4BD}"/>
              </a:ext>
            </a:extLst>
          </p:cNvPr>
          <p:cNvSpPr>
            <a:spLocks noGrp="1"/>
          </p:cNvSpPr>
          <p:nvPr>
            <p:ph type="pic" sz="quarter" idx="13"/>
          </p:nvPr>
        </p:nvSpPr>
        <p:spPr>
          <a:xfrm>
            <a:off x="-5217" y="-522"/>
            <a:ext cx="12192000" cy="3606790"/>
          </a:xfrm>
          <a:prstGeom prst="rect">
            <a:avLst/>
          </a:prstGeom>
          <a:pattFill prst="pct5">
            <a:fgClr>
              <a:schemeClr val="accent1"/>
            </a:fgClr>
            <a:bgClr>
              <a:schemeClr val="bg1"/>
            </a:bgClr>
          </a:pattFill>
        </p:spPr>
        <p:txBody>
          <a:bodyPr/>
          <a:lstStyle/>
          <a:p>
            <a:endParaRPr lang="ru-RU"/>
          </a:p>
        </p:txBody>
      </p:sp>
      <p:sp>
        <p:nvSpPr>
          <p:cNvPr id="13" name="Номер слайда 5">
            <a:extLst>
              <a:ext uri="{FF2B5EF4-FFF2-40B4-BE49-F238E27FC236}">
                <a16:creationId xmlns="" xmlns:a16="http://schemas.microsoft.com/office/drawing/2014/main" id="{C8463A09-EFBC-41F3-A46D-0A18C43E177F}"/>
              </a:ext>
            </a:extLst>
          </p:cNvPr>
          <p:cNvSpPr>
            <a:spLocks noGrp="1"/>
          </p:cNvSpPr>
          <p:nvPr>
            <p:ph type="sldNum" sz="quarter" idx="12"/>
          </p:nvPr>
        </p:nvSpPr>
        <p:spPr>
          <a:xfrm>
            <a:off x="9100797" y="6296219"/>
            <a:ext cx="2743200" cy="263149"/>
          </a:xfrm>
          <a:prstGeom prst="rect">
            <a:avLst/>
          </a:prstGeom>
        </p:spPr>
        <p:txBody>
          <a:bodyPr wrap="square">
            <a:spAutoFit/>
          </a:bodyPr>
          <a:lstStyle>
            <a:lvl1pPr algn="r">
              <a:defRPr lang="ru-RU" sz="1200" b="0" i="0" smtClean="0">
                <a:solidFill>
                  <a:schemeClr val="bg1">
                    <a:lumMod val="50000"/>
                  </a:schemeClr>
                </a:solidFill>
                <a:latin typeface="Oswald Light" pitchFamily="2" charset="-52"/>
                <a:ea typeface="VTB Group Cond Book" panose="020B0506050504020204" pitchFamily="34" charset="0"/>
                <a:cs typeface="+mj-cs"/>
              </a:defRPr>
            </a:lvl1pPr>
          </a:lstStyle>
          <a:p>
            <a:pPr>
              <a:lnSpc>
                <a:spcPct val="90000"/>
              </a:lnSpc>
              <a:spcBef>
                <a:spcPct val="0"/>
              </a:spcBef>
            </a:pPr>
            <a:fld id="{373AE3C4-C2A6-4DCD-9963-3D7F259FD580}" type="slidenum">
              <a:rPr lang="ru-RU" smtClean="0"/>
              <a:pPr>
                <a:lnSpc>
                  <a:spcPct val="90000"/>
                </a:lnSpc>
                <a:spcBef>
                  <a:spcPct val="0"/>
                </a:spcBef>
              </a:pPr>
              <a:t>‹#›</a:t>
            </a:fld>
            <a:endParaRPr lang="ru-RU" dirty="0"/>
          </a:p>
        </p:txBody>
      </p:sp>
      <p:sp>
        <p:nvSpPr>
          <p:cNvPr id="10" name="Заголовок 9">
            <a:extLst>
              <a:ext uri="{FF2B5EF4-FFF2-40B4-BE49-F238E27FC236}">
                <a16:creationId xmlns="" xmlns:a16="http://schemas.microsoft.com/office/drawing/2014/main" id="{6D9672F9-D3F0-49A0-A560-790BBA2016C6}"/>
              </a:ext>
            </a:extLst>
          </p:cNvPr>
          <p:cNvSpPr>
            <a:spLocks noGrp="1"/>
          </p:cNvSpPr>
          <p:nvPr>
            <p:ph type="title"/>
          </p:nvPr>
        </p:nvSpPr>
        <p:spPr>
          <a:xfrm>
            <a:off x="838200" y="1321293"/>
            <a:ext cx="10515600" cy="769441"/>
          </a:xfrm>
          <a:prstGeom prst="rect">
            <a:avLst/>
          </a:prstGeom>
        </p:spPr>
        <p:txBody>
          <a:bodyPr>
            <a:spAutoFit/>
          </a:bodyPr>
          <a:lstStyle>
            <a:lvl1pPr algn="ctr">
              <a:defRPr>
                <a:solidFill>
                  <a:schemeClr val="bg1"/>
                </a:solidFill>
              </a:defRPr>
            </a:lvl1pPr>
          </a:lstStyle>
          <a:p>
            <a:r>
              <a:rPr lang="ru-RU" dirty="0"/>
              <a:t>Образец заголовка</a:t>
            </a:r>
          </a:p>
        </p:txBody>
      </p:sp>
    </p:spTree>
    <p:extLst>
      <p:ext uri="{BB962C8B-B14F-4D97-AF65-F5344CB8AC3E}">
        <p14:creationId xmlns:p14="http://schemas.microsoft.com/office/powerpoint/2010/main" val="2143308503"/>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279">
          <p15:clr>
            <a:srgbClr val="FBAE40"/>
          </p15:clr>
        </p15:guide>
        <p15:guide id="4" pos="7401">
          <p15:clr>
            <a:srgbClr val="FBAE40"/>
          </p15:clr>
        </p15:guide>
        <p15:guide id="5" orient="horz" pos="255">
          <p15:clr>
            <a:srgbClr val="FBAE40"/>
          </p15:clr>
        </p15:guide>
        <p15:guide id="6" orient="horz" pos="406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6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8801A-55D5-408F-9FED-30BB3D98E5C8}" type="datetimeFigureOut">
              <a:rPr lang="ru-RU" smtClean="0"/>
              <a:pPr/>
              <a:t>12.03.2025</a:t>
            </a:fld>
            <a:endParaRPr lang="ru-RU"/>
          </a:p>
        </p:txBody>
      </p:sp>
      <p:sp>
        <p:nvSpPr>
          <p:cNvPr id="5" name="Нижний колонтитул 4"/>
          <p:cNvSpPr>
            <a:spLocks noGrp="1"/>
          </p:cNvSpPr>
          <p:nvPr>
            <p:ph type="ftr" sz="quarter" idx="3"/>
          </p:nvPr>
        </p:nvSpPr>
        <p:spPr>
          <a:xfrm>
            <a:off x="4165600" y="635636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6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8994EA-D6E1-4B51-90D8-1AD703C82678}" type="slidenum">
              <a:rPr lang="ru-RU" smtClean="0"/>
              <a:pPr/>
              <a:t>‹#›</a:t>
            </a:fld>
            <a:endParaRPr lang="ru-RU"/>
          </a:p>
        </p:txBody>
      </p:sp>
    </p:spTree>
    <p:extLst>
      <p:ext uri="{BB962C8B-B14F-4D97-AF65-F5344CB8AC3E}">
        <p14:creationId xmlns:p14="http://schemas.microsoft.com/office/powerpoint/2010/main" val="2395968244"/>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chart" Target="../charts/char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extLst>
              <a:ext uri="{FF2B5EF4-FFF2-40B4-BE49-F238E27FC236}">
                <a16:creationId xmlns="" xmlns:a16="http://schemas.microsoft.com/office/drawing/2014/main" id="{63FD6B58-9479-42C7-937E-7795DD3466AF}"/>
              </a:ext>
            </a:extLst>
          </p:cNvPr>
          <p:cNvSpPr/>
          <p:nvPr/>
        </p:nvSpPr>
        <p:spPr>
          <a:xfrm>
            <a:off x="4" y="-1"/>
            <a:ext cx="12186783" cy="3606269"/>
          </a:xfrm>
          <a:prstGeom prst="rect">
            <a:avLst/>
          </a:prstGeom>
          <a:gradFill>
            <a:gsLst>
              <a:gs pos="0">
                <a:schemeClr val="accent1">
                  <a:alpha val="75000"/>
                </a:schemeClr>
              </a:gs>
              <a:gs pos="100000">
                <a:schemeClr val="accent3">
                  <a:alpha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4" name=" 23">
            <a:extLst>
              <a:ext uri="{FF2B5EF4-FFF2-40B4-BE49-F238E27FC236}">
                <a16:creationId xmlns="" xmlns:a16="http://schemas.microsoft.com/office/drawing/2014/main" id="{818933E6-A6B2-4DAC-B715-31603369B5B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6" r="6"/>
          <a:stretch/>
        </p:blipFill>
        <p:spPr/>
      </p:pic>
      <p:sp>
        <p:nvSpPr>
          <p:cNvPr id="25" name="Заголовок 24">
            <a:extLst>
              <a:ext uri="{FF2B5EF4-FFF2-40B4-BE49-F238E27FC236}">
                <a16:creationId xmlns="" xmlns:a16="http://schemas.microsoft.com/office/drawing/2014/main" id="{FE8DDA79-9B22-48D3-AF30-2E52440945B9}"/>
              </a:ext>
            </a:extLst>
          </p:cNvPr>
          <p:cNvSpPr>
            <a:spLocks noGrp="1"/>
          </p:cNvSpPr>
          <p:nvPr>
            <p:ph type="title"/>
          </p:nvPr>
        </p:nvSpPr>
        <p:spPr>
          <a:xfrm>
            <a:off x="832983" y="1653159"/>
            <a:ext cx="10515600" cy="2123658"/>
          </a:xfrm>
        </p:spPr>
        <p:txBody>
          <a:bodyPr/>
          <a:lstStyle/>
          <a:p>
            <a:r>
              <a:rPr lang="ru-RU" dirty="0"/>
              <a:t>Выполнение функций уполномоченного органа на осуществление контроля в сфере закупок товаров, работ, услуг </a:t>
            </a:r>
          </a:p>
        </p:txBody>
      </p:sp>
      <p:sp>
        <p:nvSpPr>
          <p:cNvPr id="10" name="Title 3">
            <a:extLst>
              <a:ext uri="{FF2B5EF4-FFF2-40B4-BE49-F238E27FC236}">
                <a16:creationId xmlns="" xmlns:a16="http://schemas.microsoft.com/office/drawing/2014/main" id="{45A49915-C647-453A-AF57-A1E08E8E46DF}"/>
              </a:ext>
            </a:extLst>
          </p:cNvPr>
          <p:cNvSpPr txBox="1">
            <a:spLocks/>
          </p:cNvSpPr>
          <p:nvPr/>
        </p:nvSpPr>
        <p:spPr>
          <a:xfrm>
            <a:off x="4127868" y="6581007"/>
            <a:ext cx="421638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0000"/>
              </a:lnSpc>
              <a:spcBef>
                <a:spcPct val="0"/>
              </a:spcBef>
              <a:buNone/>
              <a:defRPr sz="4000" b="1" i="0" kern="1200">
                <a:solidFill>
                  <a:schemeClr val="accent2"/>
                </a:solidFill>
                <a:latin typeface="VTB Group Cond" panose="020B0506050504020204" pitchFamily="34" charset="0"/>
                <a:ea typeface="VTB Group Cond" panose="020B0506050504020204" pitchFamily="34" charset="0"/>
                <a:cs typeface="+mj-cs"/>
              </a:defRPr>
            </a:lvl1pPr>
          </a:lstStyle>
          <a:p>
            <a:pPr algn="ctr"/>
            <a:r>
              <a:rPr lang="ru-RU" sz="2000" b="0" dirty="0" smtClean="0">
                <a:solidFill>
                  <a:schemeClr val="tx1"/>
                </a:solidFill>
                <a:latin typeface="+mn-lt"/>
                <a:ea typeface="VTB Group Cond Book" panose="020B0506050504020204" pitchFamily="34" charset="77"/>
              </a:rPr>
              <a:t>Якутск 2025 г.</a:t>
            </a:r>
            <a:endParaRPr lang="ru-RU" sz="2000" b="0" dirty="0">
              <a:solidFill>
                <a:schemeClr val="tx1"/>
              </a:solidFill>
              <a:latin typeface="+mn-lt"/>
              <a:ea typeface="VTB Group Cond Book" panose="020B0506050504020204" pitchFamily="34" charset="77"/>
            </a:endParaRPr>
          </a:p>
        </p:txBody>
      </p:sp>
      <p:pic>
        <p:nvPicPr>
          <p:cNvPr id="29" name="Рисунок 28" descr="images.jpg"/>
          <p:cNvPicPr>
            <a:picLocks noChangeAspect="1"/>
          </p:cNvPicPr>
          <p:nvPr/>
        </p:nvPicPr>
        <p:blipFill>
          <a:blip r:embed="rId3" cstate="print"/>
          <a:stretch>
            <a:fillRect/>
          </a:stretch>
        </p:blipFill>
        <p:spPr>
          <a:xfrm>
            <a:off x="9960875" y="163774"/>
            <a:ext cx="1800000" cy="1800000"/>
          </a:xfrm>
          <a:prstGeom prst="ellipse">
            <a:avLst/>
          </a:prstGeom>
        </p:spPr>
      </p:pic>
      <p:pic>
        <p:nvPicPr>
          <p:cNvPr id="30" name="Рисунок 29" descr="1200px-coat-of-arms-of-sakha-yakutiasvg_resize_w1100_h.png"/>
          <p:cNvPicPr>
            <a:picLocks noChangeAspect="1"/>
          </p:cNvPicPr>
          <p:nvPr/>
        </p:nvPicPr>
        <p:blipFill>
          <a:blip r:embed="rId4" cstate="print"/>
          <a:stretch>
            <a:fillRect/>
          </a:stretch>
        </p:blipFill>
        <p:spPr>
          <a:xfrm>
            <a:off x="524301" y="163774"/>
            <a:ext cx="1800000" cy="1800000"/>
          </a:xfrm>
          <a:prstGeom prst="rect">
            <a:avLst/>
          </a:prstGeom>
        </p:spPr>
      </p:pic>
      <p:sp>
        <p:nvSpPr>
          <p:cNvPr id="3" name="Скругленный прямоугольник 2"/>
          <p:cNvSpPr/>
          <p:nvPr/>
        </p:nvSpPr>
        <p:spPr>
          <a:xfrm>
            <a:off x="109435" y="3840054"/>
            <a:ext cx="6311900" cy="219690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ru-RU" sz="2400" dirty="0">
                <a:latin typeface="Times New Roman" pitchFamily="18" charset="0"/>
                <a:ea typeface="VTB Group Cond Book" panose="020B0506050504020204" pitchFamily="34" charset="-52"/>
                <a:cs typeface="Times New Roman" pitchFamily="18" charset="0"/>
              </a:rPr>
              <a:t>Петрова Татьяна Павловна</a:t>
            </a:r>
          </a:p>
          <a:p>
            <a:r>
              <a:rPr lang="ru-RU" sz="2400" dirty="0">
                <a:latin typeface="Times New Roman" pitchFamily="18" charset="0"/>
                <a:ea typeface="VTB Group Cond Book" panose="020B0506050504020204" pitchFamily="34" charset="-52"/>
                <a:cs typeface="Times New Roman" pitchFamily="18" charset="0"/>
              </a:rPr>
              <a:t>заместитель руководителя отдела контроля в сфере закупок и в отраслях экономики Департамента бюджетно-финансового контроля Министерства финансов Республики Саха (Якутия) </a:t>
            </a:r>
          </a:p>
        </p:txBody>
      </p:sp>
    </p:spTree>
    <p:extLst>
      <p:ext uri="{BB962C8B-B14F-4D97-AF65-F5344CB8AC3E}">
        <p14:creationId xmlns:p14="http://schemas.microsoft.com/office/powerpoint/2010/main" val="349842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p:cTn id="13" dur="1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4" dur="1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5" dur="1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597"/>
            <a:ext cx="12192000" cy="6858000"/>
          </a:xfrm>
          <a:prstGeom prst="rect">
            <a:avLst/>
          </a:prstGeom>
          <a:ln>
            <a:noFill/>
          </a:ln>
          <a:effectLst>
            <a:outerShdw blurRad="190500" algn="tl" rotWithShape="0">
              <a:srgbClr val="000000">
                <a:alpha val="70000"/>
              </a:srgbClr>
            </a:outerShdw>
          </a:effectLst>
        </p:spPr>
      </p:pic>
      <p:sp>
        <p:nvSpPr>
          <p:cNvPr id="2" name="Заголовок 1"/>
          <p:cNvSpPr>
            <a:spLocks noGrp="1"/>
          </p:cNvSpPr>
          <p:nvPr>
            <p:ph type="ctrTitle"/>
          </p:nvPr>
        </p:nvSpPr>
        <p:spPr>
          <a:xfrm>
            <a:off x="1255059" y="92754"/>
            <a:ext cx="10515600" cy="1440094"/>
          </a:xfrm>
        </p:spPr>
        <p:txBody>
          <a:bodyPr>
            <a:normAutofit/>
          </a:bodyPr>
          <a:lstStyle/>
          <a:p>
            <a:r>
              <a:rPr lang="ru-RU" sz="2400" b="1" dirty="0">
                <a:latin typeface="Times New Roman" panose="02020603050405020304" pitchFamily="18" charset="0"/>
                <a:cs typeface="Times New Roman" panose="02020603050405020304" pitchFamily="18" charset="0"/>
              </a:rPr>
              <a:t>Итоги работы Министерства финансов Республики Саха (Якутия) </a:t>
            </a:r>
            <a:br>
              <a:rPr lang="ru-RU" sz="2400" b="1"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как уполномоченного органа по осуществлению контроля </a:t>
            </a:r>
            <a:br>
              <a:rPr lang="ru-RU" sz="2400" b="1"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в сфере закупок за  </a:t>
            </a:r>
            <a:r>
              <a:rPr lang="ru-RU" sz="2400" b="1" dirty="0" smtClean="0">
                <a:latin typeface="Times New Roman" panose="02020603050405020304" pitchFamily="18" charset="0"/>
                <a:cs typeface="Times New Roman" panose="02020603050405020304" pitchFamily="18" charset="0"/>
              </a:rPr>
              <a:t>2024 </a:t>
            </a:r>
            <a:r>
              <a:rPr lang="ru-RU" sz="2400" b="1" dirty="0">
                <a:latin typeface="Times New Roman" panose="02020603050405020304" pitchFamily="18" charset="0"/>
                <a:cs typeface="Times New Roman" panose="02020603050405020304" pitchFamily="18" charset="0"/>
              </a:rPr>
              <a:t>года</a:t>
            </a:r>
            <a:endParaRPr lang="ru-RU" sz="2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2527068" y="3336031"/>
            <a:ext cx="2468880" cy="1817860"/>
          </a:xfrm>
          <a:prstGeom prst="roundRect">
            <a:avLst/>
          </a:prstGeom>
          <a:solidFill>
            <a:schemeClr val="bg1"/>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ru-RU" sz="2800" dirty="0" smtClean="0">
                <a:solidFill>
                  <a:schemeClr val="tx1"/>
                </a:solidFill>
              </a:rPr>
              <a:t>56 плановые проверки</a:t>
            </a:r>
            <a:endParaRPr lang="ru-RU" sz="2800" dirty="0">
              <a:solidFill>
                <a:schemeClr val="tx1"/>
              </a:solidFill>
            </a:endParaRPr>
          </a:p>
        </p:txBody>
      </p:sp>
      <p:sp>
        <p:nvSpPr>
          <p:cNvPr id="8" name="Скругленный прямоугольник 7"/>
          <p:cNvSpPr/>
          <p:nvPr/>
        </p:nvSpPr>
        <p:spPr>
          <a:xfrm>
            <a:off x="7650480" y="3336031"/>
            <a:ext cx="2468880" cy="1817860"/>
          </a:xfrm>
          <a:prstGeom prst="roundRect">
            <a:avLst/>
          </a:prstGeom>
          <a:solidFill>
            <a:schemeClr val="bg1"/>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ru-RU" sz="2800" dirty="0" smtClean="0">
                <a:solidFill>
                  <a:schemeClr val="tx1"/>
                </a:solidFill>
              </a:rPr>
              <a:t>127 внеплановых</a:t>
            </a:r>
            <a:r>
              <a:rPr lang="ru-RU" dirty="0" smtClean="0"/>
              <a:t> </a:t>
            </a:r>
            <a:r>
              <a:rPr lang="ru-RU" sz="2800" dirty="0" smtClean="0">
                <a:solidFill>
                  <a:schemeClr val="tx1"/>
                </a:solidFill>
              </a:rPr>
              <a:t>проверок</a:t>
            </a:r>
            <a:endParaRPr lang="ru-RU" sz="2800" dirty="0">
              <a:solidFill>
                <a:schemeClr val="tx1"/>
              </a:solidFill>
            </a:endParaRPr>
          </a:p>
        </p:txBody>
      </p:sp>
      <p:sp>
        <p:nvSpPr>
          <p:cNvPr id="9" name="Скругленный прямоугольник 8"/>
          <p:cNvSpPr/>
          <p:nvPr/>
        </p:nvSpPr>
        <p:spPr>
          <a:xfrm>
            <a:off x="3128357" y="2155312"/>
            <a:ext cx="6156960" cy="739833"/>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ru-RU" sz="2400" b="1" dirty="0">
                <a:solidFill>
                  <a:schemeClr val="tx1"/>
                </a:solidFill>
                <a:latin typeface="Arial" panose="020B0604020202020204" pitchFamily="34" charset="0"/>
                <a:cs typeface="Arial" panose="020B0604020202020204" pitchFamily="34" charset="0"/>
              </a:rPr>
              <a:t>Всего проведено </a:t>
            </a:r>
            <a:r>
              <a:rPr lang="ru-RU" sz="2400" b="1" dirty="0" smtClean="0">
                <a:solidFill>
                  <a:schemeClr val="tx1"/>
                </a:solidFill>
                <a:latin typeface="Arial" panose="020B0604020202020204" pitchFamily="34" charset="0"/>
                <a:cs typeface="Arial" panose="020B0604020202020204" pitchFamily="34" charset="0"/>
              </a:rPr>
              <a:t>183 проверки </a:t>
            </a:r>
            <a:r>
              <a:rPr lang="ru-RU" sz="2400" b="1" dirty="0">
                <a:solidFill>
                  <a:schemeClr val="tx1"/>
                </a:solidFill>
                <a:latin typeface="Arial" panose="020B0604020202020204" pitchFamily="34" charset="0"/>
                <a:cs typeface="Arial" panose="020B0604020202020204" pitchFamily="34" charset="0"/>
              </a:rPr>
              <a:t>из них:</a:t>
            </a:r>
          </a:p>
        </p:txBody>
      </p:sp>
      <p:cxnSp>
        <p:nvCxnSpPr>
          <p:cNvPr id="11" name="Straight Arrow Connector 552">
            <a:extLst>
              <a:ext uri="{FF2B5EF4-FFF2-40B4-BE49-F238E27FC236}">
                <a16:creationId xmlns="" xmlns:a16="http://schemas.microsoft.com/office/drawing/2014/main" id="{0B29A5C0-D93C-4DF3-8682-16B818871588}"/>
              </a:ext>
            </a:extLst>
          </p:cNvPr>
          <p:cNvCxnSpPr>
            <a:cxnSpLocks/>
          </p:cNvCxnSpPr>
          <p:nvPr/>
        </p:nvCxnSpPr>
        <p:spPr>
          <a:xfrm>
            <a:off x="8113226" y="2895139"/>
            <a:ext cx="556953" cy="440892"/>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552">
            <a:extLst>
              <a:ext uri="{FF2B5EF4-FFF2-40B4-BE49-F238E27FC236}">
                <a16:creationId xmlns="" xmlns:a16="http://schemas.microsoft.com/office/drawing/2014/main" id="{0B29A5C0-D93C-4DF3-8682-16B818871588}"/>
              </a:ext>
            </a:extLst>
          </p:cNvPr>
          <p:cNvCxnSpPr>
            <a:cxnSpLocks/>
          </p:cNvCxnSpPr>
          <p:nvPr/>
        </p:nvCxnSpPr>
        <p:spPr>
          <a:xfrm flipH="1">
            <a:off x="3940237" y="2895139"/>
            <a:ext cx="465513" cy="440892"/>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8" name="Двойная стрелка влево/вправо 17"/>
          <p:cNvSpPr/>
          <p:nvPr/>
        </p:nvSpPr>
        <p:spPr>
          <a:xfrm>
            <a:off x="5128954" y="3517603"/>
            <a:ext cx="2388524" cy="1454727"/>
          </a:xfrm>
          <a:prstGeom prst="leftRightArrow">
            <a:avLst/>
          </a:prstGeom>
          <a:solidFill>
            <a:schemeClr val="accent5">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ru-RU" dirty="0" smtClean="0">
                <a:latin typeface="Bahnschrift SemiBold" panose="020B0502040204020203" pitchFamily="34" charset="0"/>
              </a:rPr>
              <a:t>Выдано 29 предписаний</a:t>
            </a:r>
            <a:endParaRPr lang="ru-RU" dirty="0">
              <a:latin typeface="Bahnschrift SemiBold" panose="020B0502040204020203" pitchFamily="34" charset="0"/>
            </a:endParaRPr>
          </a:p>
        </p:txBody>
      </p:sp>
      <p:pic>
        <p:nvPicPr>
          <p:cNvPr id="10" name="Рисунок 9" descr="images.jpg"/>
          <p:cNvPicPr>
            <a:picLocks noChangeAspect="1"/>
          </p:cNvPicPr>
          <p:nvPr/>
        </p:nvPicPr>
        <p:blipFill>
          <a:blip r:embed="rId3" cstate="print"/>
          <a:stretch>
            <a:fillRect/>
          </a:stretch>
        </p:blipFill>
        <p:spPr>
          <a:xfrm>
            <a:off x="11238173" y="0"/>
            <a:ext cx="953827" cy="953826"/>
          </a:xfrm>
          <a:prstGeom prst="ellipse">
            <a:avLst/>
          </a:prstGeom>
        </p:spPr>
      </p:pic>
    </p:spTree>
    <p:extLst>
      <p:ext uri="{BB962C8B-B14F-4D97-AF65-F5344CB8AC3E}">
        <p14:creationId xmlns:p14="http://schemas.microsoft.com/office/powerpoint/2010/main" val="110663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0" fill="hold"/>
                                        <p:tgtEl>
                                          <p:spTgt spid="12"/>
                                        </p:tgtEl>
                                        <p:attrNameLst>
                                          <p:attrName>ppt_x</p:attrName>
                                        </p:attrNameLst>
                                      </p:cBhvr>
                                      <p:tavLst>
                                        <p:tav tm="0">
                                          <p:val>
                                            <p:strVal val="#ppt_x"/>
                                          </p:val>
                                        </p:tav>
                                        <p:tav tm="100000">
                                          <p:val>
                                            <p:strVal val="#ppt_x"/>
                                          </p:val>
                                        </p:tav>
                                      </p:tavLst>
                                    </p:anim>
                                    <p:anim calcmode="lin" valueType="num">
                                      <p:cBhvr additive="base">
                                        <p:cTn id="18" dur="1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01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1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 fill="hold"/>
                                        <p:tgtEl>
                                          <p:spTgt spid="11"/>
                                        </p:tgtEl>
                                        <p:attrNameLst>
                                          <p:attrName>ppt_x</p:attrName>
                                        </p:attrNameLst>
                                      </p:cBhvr>
                                      <p:tavLst>
                                        <p:tav tm="0">
                                          <p:val>
                                            <p:strVal val="#ppt_x"/>
                                          </p:val>
                                        </p:tav>
                                        <p:tav tm="100000">
                                          <p:val>
                                            <p:strVal val="#ppt_x"/>
                                          </p:val>
                                        </p:tav>
                                      </p:tavLst>
                                    </p:anim>
                                    <p:anim calcmode="lin" valueType="num">
                                      <p:cBhvr additive="base">
                                        <p:cTn id="28" dur="1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020"/>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1000" fill="hold"/>
                                        <p:tgtEl>
                                          <p:spTgt spid="8"/>
                                        </p:tgtEl>
                                        <p:attrNameLst>
                                          <p:attrName>ppt_x</p:attrName>
                                        </p:attrNameLst>
                                      </p:cBhvr>
                                      <p:tavLst>
                                        <p:tav tm="0">
                                          <p:val>
                                            <p:strVal val="#ppt_x"/>
                                          </p:val>
                                        </p:tav>
                                        <p:tav tm="100000">
                                          <p:val>
                                            <p:strVal val="#ppt_x"/>
                                          </p:val>
                                        </p:tav>
                                      </p:tavLst>
                                    </p:anim>
                                    <p:anim calcmode="lin" valueType="num">
                                      <p:cBhvr additive="base">
                                        <p:cTn id="33" dur="100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3020"/>
                            </p:stCondLst>
                            <p:childTnLst>
                              <p:par>
                                <p:cTn id="35" presetID="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1000" fill="hold"/>
                                        <p:tgtEl>
                                          <p:spTgt spid="18"/>
                                        </p:tgtEl>
                                        <p:attrNameLst>
                                          <p:attrName>ppt_x</p:attrName>
                                        </p:attrNameLst>
                                      </p:cBhvr>
                                      <p:tavLst>
                                        <p:tav tm="0">
                                          <p:val>
                                            <p:strVal val="#ppt_x"/>
                                          </p:val>
                                        </p:tav>
                                        <p:tav tm="100000">
                                          <p:val>
                                            <p:strVal val="#ppt_x"/>
                                          </p:val>
                                        </p:tav>
                                      </p:tavLst>
                                    </p:anim>
                                    <p:anim calcmode="lin" valueType="num">
                                      <p:cBhvr additive="base">
                                        <p:cTn id="38"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8000"/>
          </a:xfrm>
          <a:prstGeom prst="rect">
            <a:avLst/>
          </a:prstGeom>
        </p:spPr>
      </p:pic>
      <p:graphicFrame>
        <p:nvGraphicFramePr>
          <p:cNvPr id="4" name="Объект 3"/>
          <p:cNvGraphicFramePr>
            <a:graphicFrameLocks noGrp="1"/>
          </p:cNvGraphicFramePr>
          <p:nvPr>
            <p:ph idx="1"/>
            <p:extLst>
              <p:ext uri="{D42A27DB-BD31-4B8C-83A1-F6EECF244321}">
                <p14:modId xmlns:p14="http://schemas.microsoft.com/office/powerpoint/2010/main" val="102279912"/>
              </p:ext>
            </p:extLst>
          </p:nvPr>
        </p:nvGraphicFramePr>
        <p:xfrm>
          <a:off x="756460" y="773083"/>
          <a:ext cx="10971415" cy="4946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descr="images.jpg"/>
          <p:cNvPicPr>
            <a:picLocks noChangeAspect="1"/>
          </p:cNvPicPr>
          <p:nvPr/>
        </p:nvPicPr>
        <p:blipFill>
          <a:blip r:embed="rId8" cstate="print"/>
          <a:stretch>
            <a:fillRect/>
          </a:stretch>
        </p:blipFill>
        <p:spPr>
          <a:xfrm>
            <a:off x="11212773" y="0"/>
            <a:ext cx="979227" cy="979226"/>
          </a:xfrm>
          <a:prstGeom prst="ellipse">
            <a:avLst/>
          </a:prstGeom>
        </p:spPr>
      </p:pic>
    </p:spTree>
    <p:extLst>
      <p:ext uri="{BB962C8B-B14F-4D97-AF65-F5344CB8AC3E}">
        <p14:creationId xmlns:p14="http://schemas.microsoft.com/office/powerpoint/2010/main" val="65298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gradFill>
            <a:gsLst>
              <a:gs pos="0">
                <a:schemeClr val="accent1">
                  <a:lumMod val="20000"/>
                  <a:lumOff val="80000"/>
                </a:schemeClr>
              </a:gs>
              <a:gs pos="55000">
                <a:schemeClr val="accent1">
                  <a:tint val="44500"/>
                  <a:satMod val="160000"/>
                </a:schemeClr>
              </a:gs>
              <a:gs pos="100000">
                <a:schemeClr val="accent1">
                  <a:tint val="23500"/>
                  <a:satMod val="160000"/>
                </a:schemeClr>
              </a:gs>
            </a:gsLst>
            <a:lin ang="5400000" scaled="0"/>
          </a:gradFill>
        </p:spPr>
        <p:txBody>
          <a:bodyPr>
            <a:normAutofit/>
          </a:bodyPr>
          <a:lstStyle/>
          <a:p>
            <a:r>
              <a:rPr lang="ru-RU" sz="2800" dirty="0" smtClean="0">
                <a:latin typeface="Times New Roman" panose="02020603050405020304" pitchFamily="18" charset="0"/>
                <a:cs typeface="Times New Roman" panose="02020603050405020304" pitchFamily="18" charset="0"/>
              </a:rPr>
              <a:t>С 01.07.2025 вносятся изменения в ч. 2 ст. 93 Закона № </a:t>
            </a:r>
            <a:r>
              <a:rPr lang="ru-RU" sz="2800" smtClean="0">
                <a:latin typeface="Times New Roman" panose="02020603050405020304" pitchFamily="18" charset="0"/>
                <a:cs typeface="Times New Roman" panose="02020603050405020304" pitchFamily="18" charset="0"/>
              </a:rPr>
              <a:t>44-ФЗ </a:t>
            </a:r>
            <a:br>
              <a:rPr lang="ru-RU" sz="2800" smtClean="0">
                <a:latin typeface="Times New Roman" panose="02020603050405020304" pitchFamily="18" charset="0"/>
                <a:cs typeface="Times New Roman" panose="02020603050405020304" pitchFamily="18" charset="0"/>
              </a:rPr>
            </a:br>
            <a:r>
              <a:rPr lang="ru-RU" sz="2800" smtClean="0">
                <a:latin typeface="Times New Roman" panose="02020603050405020304" pitchFamily="18" charset="0"/>
                <a:cs typeface="Times New Roman" panose="02020603050405020304" pitchFamily="18" charset="0"/>
              </a:rPr>
              <a:t>(</a:t>
            </a:r>
            <a:r>
              <a:rPr lang="ru-RU" sz="2800" dirty="0" smtClean="0">
                <a:latin typeface="Times New Roman" panose="02020603050405020304" pitchFamily="18" charset="0"/>
                <a:cs typeface="Times New Roman" panose="02020603050405020304" pitchFamily="18" charset="0"/>
              </a:rPr>
              <a:t>ФЗ от 26.12.2024 № 484-ФЗ)</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gradFill>
            <a:gsLst>
              <a:gs pos="0">
                <a:schemeClr val="accent1">
                  <a:lumMod val="20000"/>
                  <a:lumOff val="80000"/>
                </a:schemeClr>
              </a:gs>
              <a:gs pos="79000">
                <a:schemeClr val="tx2">
                  <a:lumMod val="20000"/>
                  <a:lumOff val="80000"/>
                </a:schemeClr>
              </a:gs>
              <a:gs pos="100000">
                <a:schemeClr val="accent1">
                  <a:tint val="23500"/>
                  <a:satMod val="160000"/>
                </a:schemeClr>
              </a:gs>
            </a:gsLst>
            <a:lin ang="5400000" scaled="0"/>
          </a:gradFill>
        </p:spPr>
        <p:txBody>
          <a:bodyPr>
            <a:normAutofit fontScale="70000" lnSpcReduction="20000"/>
          </a:bodyPr>
          <a:lstStyle/>
          <a:p>
            <a:pPr algn="just"/>
            <a:r>
              <a:rPr lang="ru-RU" dirty="0" smtClean="0">
                <a:latin typeface="Times New Roman" panose="02020603050405020304" pitchFamily="18" charset="0"/>
                <a:cs typeface="Times New Roman" panose="02020603050405020304" pitchFamily="18" charset="0"/>
              </a:rPr>
              <a:t>            Не </a:t>
            </a:r>
            <a:r>
              <a:rPr lang="ru-RU" dirty="0">
                <a:latin typeface="Times New Roman" panose="02020603050405020304" pitchFamily="18" charset="0"/>
                <a:cs typeface="Times New Roman" panose="02020603050405020304" pitchFamily="18" charset="0"/>
              </a:rPr>
              <a:t>позднее одного рабочего дня, следующего за днем включения в реестр контрактов, заключенных заказчиками, информации о заключении контракта с единственным поставщиком (подрядчиком, исполнителем) в случаях, предусмотренных пунктами 6, 6.1, 9, 34 и 50 части 1 настоящей статьи, </a:t>
            </a:r>
            <a:r>
              <a:rPr lang="ru-RU" b="1" dirty="0">
                <a:latin typeface="Times New Roman" panose="02020603050405020304" pitchFamily="18" charset="0"/>
                <a:cs typeface="Times New Roman" panose="02020603050405020304" pitchFamily="18" charset="0"/>
              </a:rPr>
              <a:t>заказчик направляет с использованием единой информационной системы уведомление о заключении контракта</a:t>
            </a:r>
            <a:r>
              <a:rPr lang="ru-RU" dirty="0">
                <a:latin typeface="Times New Roman" panose="02020603050405020304" pitchFamily="18" charset="0"/>
                <a:cs typeface="Times New Roman" panose="02020603050405020304" pitchFamily="18" charset="0"/>
              </a:rPr>
              <a:t>, содержащее обоснование наступления такого случая и указание положений настоящей статьи, явившихся основанием для заключения контракта, в федеральный орган исполнительной власти, уполномоченный на осуществление контроля в сфере закупок, или контрольный орган в сфере государственного оборонного заказа при осуществлении закупки для обеспечения федеральных нужд, в исполнительный орган субъекта Российской Федерации, уполномоченный на осуществление контроля в сфере закупок, при осуществлении закупки для обеспечения нужд субъекта Российской Федерации, в орган местного самоуправления, уполномоченный на осуществление контроля в сфере закупок, при осуществлении закупки для обеспечения муниципальных нужд. </a:t>
            </a:r>
          </a:p>
          <a:p>
            <a:endParaRPr lang="ru-RU" dirty="0"/>
          </a:p>
        </p:txBody>
      </p:sp>
    </p:spTree>
    <p:extLst>
      <p:ext uri="{BB962C8B-B14F-4D97-AF65-F5344CB8AC3E}">
        <p14:creationId xmlns:p14="http://schemas.microsoft.com/office/powerpoint/2010/main" val="151398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a:lstStyle/>
          <a:p>
            <a:r>
              <a:rPr lang="ru-RU" sz="2000" b="1" dirty="0">
                <a:solidFill>
                  <a:prstClr val="black"/>
                </a:solidFill>
                <a:ea typeface="+mn-ea"/>
                <a:cs typeface="+mn-cs"/>
              </a:rPr>
              <a:t>Порядок согласования заключения контракта с единственным поставщиком (подрядчиком, исполнителем</a:t>
            </a:r>
            <a:r>
              <a:rPr lang="ru-RU" sz="2000" b="1" dirty="0" smtClean="0">
                <a:solidFill>
                  <a:prstClr val="black"/>
                </a:solidFill>
                <a:ea typeface="+mn-ea"/>
                <a:cs typeface="+mn-cs"/>
              </a:rPr>
              <a:t>) утвержден Постановление Правительства РФ от 30.06.2020 № 961</a:t>
            </a:r>
            <a:endParaRPr lang="ru-RU" dirty="0"/>
          </a:p>
        </p:txBody>
      </p:sp>
      <p:sp>
        <p:nvSpPr>
          <p:cNvPr id="7" name="Объект 2"/>
          <p:cNvSpPr>
            <a:spLocks noGrp="1"/>
          </p:cNvSpPr>
          <p:nvPr>
            <p:ph idx="1"/>
          </p:nvPr>
        </p:nvSpPr>
        <p:spPr>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a:normAutofit fontScale="32500" lnSpcReduction="20000"/>
          </a:bodyPr>
          <a:lstStyle/>
          <a:p>
            <a:pPr marL="0" indent="0" algn="just">
              <a:buNone/>
            </a:pPr>
            <a:r>
              <a:rPr lang="ru-RU" sz="5500" dirty="0" smtClean="0">
                <a:latin typeface="Times New Roman" pitchFamily="18" charset="0"/>
                <a:cs typeface="Times New Roman" pitchFamily="18" charset="0"/>
              </a:rPr>
              <a:t>	Заказчик </a:t>
            </a:r>
            <a:r>
              <a:rPr lang="ru-RU" sz="5500" dirty="0">
                <a:latin typeface="Times New Roman" pitchFamily="18" charset="0"/>
                <a:cs typeface="Times New Roman" pitchFamily="18" charset="0"/>
              </a:rPr>
              <a:t>направляет в контрольный орган в сфере закупок обращение о согласовании заключения контракта с единственным поставщиком (подрядчиком, исполнителем) </a:t>
            </a:r>
            <a:r>
              <a:rPr lang="ru-RU" sz="5500" b="1" dirty="0">
                <a:latin typeface="Times New Roman" pitchFamily="18" charset="0"/>
                <a:cs typeface="Times New Roman" pitchFamily="18" charset="0"/>
              </a:rPr>
              <a:t>не позднее чем через пять рабочих дней </a:t>
            </a:r>
            <a:r>
              <a:rPr lang="ru-RU" sz="5500" dirty="0">
                <a:latin typeface="Times New Roman" pitchFamily="18" charset="0"/>
                <a:cs typeface="Times New Roman" pitchFamily="18" charset="0"/>
              </a:rPr>
              <a:t>с даты размещения в ЕИС протокола, содержащего информацию о признании определения поставщика (подрядчика, исполнителя) </a:t>
            </a:r>
            <a:r>
              <a:rPr lang="ru-RU" sz="5500" dirty="0" smtClean="0">
                <a:latin typeface="Times New Roman" pitchFamily="18" charset="0"/>
                <a:cs typeface="Times New Roman" pitchFamily="18" charset="0"/>
              </a:rPr>
              <a:t>несостоявшимся</a:t>
            </a:r>
          </a:p>
          <a:p>
            <a:pPr marL="0" indent="0" algn="just">
              <a:buNone/>
            </a:pPr>
            <a:endParaRPr lang="ru-RU" sz="5500" dirty="0">
              <a:latin typeface="Times New Roman" pitchFamily="18" charset="0"/>
              <a:cs typeface="Times New Roman" pitchFamily="18" charset="0"/>
            </a:endParaRPr>
          </a:p>
          <a:p>
            <a:pPr marL="0" indent="0" algn="ctr">
              <a:buNone/>
            </a:pPr>
            <a:r>
              <a:rPr lang="ru-RU" sz="4500" b="1" dirty="0" smtClean="0">
                <a:latin typeface="Times New Roman" pitchFamily="18" charset="0"/>
                <a:cs typeface="Times New Roman" pitchFamily="18" charset="0"/>
              </a:rPr>
              <a:t>К </a:t>
            </a:r>
            <a:r>
              <a:rPr lang="ru-RU" sz="4500" b="1" dirty="0">
                <a:latin typeface="Times New Roman" pitchFamily="18" charset="0"/>
                <a:cs typeface="Times New Roman" pitchFamily="18" charset="0"/>
              </a:rPr>
              <a:t>обращению прилагаются следующие информация и </a:t>
            </a:r>
            <a:r>
              <a:rPr lang="ru-RU" sz="4500" b="1" dirty="0" smtClean="0">
                <a:latin typeface="Times New Roman" pitchFamily="18" charset="0"/>
                <a:cs typeface="Times New Roman" pitchFamily="18" charset="0"/>
              </a:rPr>
              <a:t>документы (подпункты е) и ж) п.7 ПП РФ № 961):</a:t>
            </a:r>
            <a:endParaRPr lang="ru-RU" sz="4500" b="1" dirty="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pPr marL="0" indent="0" algn="just">
              <a:buNone/>
            </a:pPr>
            <a:r>
              <a:rPr lang="ru-RU" sz="5000" dirty="0" smtClean="0">
                <a:latin typeface="Times New Roman" pitchFamily="18" charset="0"/>
                <a:cs typeface="Times New Roman" pitchFamily="18" charset="0"/>
              </a:rPr>
              <a:t>1) информация и документы или их копии, предусмотренные в извещении об осуществлении закупки (если Федеральным законом предусмотрено извещение об осуществлении закупки), документации о закупке (если Федеральным законом предусмотрена документация о закупке), приглашении принять участие в определении поставщика (подрядчика, исполнителя) (если Федеральным законом предусмотрено приглашение принять участие в определении поставщика (подрядчика, исполнителя), для представления в заявке на участие в закупке (за исключением документов, подтверждающих предоставление обеспечения заявки на участие в закупке). Указанные информация и документы прилагаются в случае, предусмотренном пунктом 8 настоящих Правил;</a:t>
            </a:r>
          </a:p>
          <a:p>
            <a:pPr marL="0" indent="0" algn="just">
              <a:buNone/>
            </a:pPr>
            <a:endParaRPr lang="ru-RU" sz="5000" dirty="0">
              <a:latin typeface="Times New Roman" pitchFamily="18" charset="0"/>
              <a:cs typeface="Times New Roman" pitchFamily="18" charset="0"/>
            </a:endParaRPr>
          </a:p>
          <a:p>
            <a:pPr marL="0" indent="0" algn="just">
              <a:buNone/>
            </a:pPr>
            <a:r>
              <a:rPr lang="ru-RU" sz="5000" dirty="0" smtClean="0">
                <a:latin typeface="Times New Roman" pitchFamily="18" charset="0"/>
                <a:cs typeface="Times New Roman" pitchFamily="18" charset="0"/>
              </a:rPr>
              <a:t>2) предложение о цене контракта, сумме цен единиц товара, работы, услуги - в случае, предусмотренном частью 24 статьи 22 Федерального закона. Указанное предложение прилагается в случае, предусмотренном пунктом 8 настоящих Правил, при проведении открытого аукциона в электронной форме, закрытого аукциона или закрытого аукциона в электронной форме.</a:t>
            </a:r>
          </a:p>
          <a:p>
            <a:pPr marL="0" indent="0" algn="just">
              <a:buNone/>
            </a:pPr>
            <a:endParaRPr lang="ru-RU" sz="5000" dirty="0" smtClean="0">
              <a:latin typeface="Times New Roman" pitchFamily="18" charset="0"/>
              <a:cs typeface="Times New Roman" pitchFamily="18" charset="0"/>
            </a:endParaRPr>
          </a:p>
          <a:p>
            <a:pPr algn="just">
              <a:buFontTx/>
              <a:buChar char="-"/>
            </a:pPr>
            <a:endParaRPr lang="ru-RU" sz="5000" dirty="0">
              <a:latin typeface="Times New Roman" pitchFamily="18" charset="0"/>
              <a:cs typeface="Times New Roman" pitchFamily="18" charset="0"/>
            </a:endParaRPr>
          </a:p>
        </p:txBody>
      </p:sp>
    </p:spTree>
    <p:extLst>
      <p:ext uri="{BB962C8B-B14F-4D97-AF65-F5344CB8AC3E}">
        <p14:creationId xmlns:p14="http://schemas.microsoft.com/office/powerpoint/2010/main" val="668019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 y="0"/>
            <a:ext cx="12191999" cy="6858000"/>
          </a:xfrm>
          <a:prstGeom prst="rect">
            <a:avLst/>
          </a:prstGeom>
        </p:spPr>
      </p:pic>
      <p:sp>
        <p:nvSpPr>
          <p:cNvPr id="4" name="Заголовок 3"/>
          <p:cNvSpPr>
            <a:spLocks noGrp="1"/>
          </p:cNvSpPr>
          <p:nvPr>
            <p:ph type="title"/>
          </p:nvPr>
        </p:nvSpPr>
        <p:spPr>
          <a:xfrm>
            <a:off x="0" y="0"/>
            <a:ext cx="12192000" cy="1251284"/>
          </a:xfrm>
        </p:spPr>
        <p:txBody>
          <a:bodyPr>
            <a:normAutofit fontScale="90000"/>
          </a:bodyPr>
          <a:lstStyle/>
          <a:p>
            <a:pPr algn="ctr"/>
            <a:r>
              <a:rPr lang="ru-RU" sz="2700" b="1" dirty="0" smtClean="0">
                <a:latin typeface="Times New Roman" panose="02020603050405020304" pitchFamily="18" charset="0"/>
                <a:cs typeface="Times New Roman" panose="02020603050405020304" pitchFamily="18" charset="0"/>
              </a:rPr>
              <a:t>Частые и существенные нарушения </a:t>
            </a:r>
            <a:r>
              <a:rPr lang="ru-RU" sz="2700" b="1" dirty="0">
                <a:latin typeface="Times New Roman" panose="02020603050405020304" pitchFamily="18" charset="0"/>
                <a:cs typeface="Times New Roman" panose="02020603050405020304" pitchFamily="18" charset="0"/>
              </a:rPr>
              <a:t>законодательства о контрактной системе в сфере закупок, выявленные в результате проверок </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4294967295"/>
          </p:nvPr>
        </p:nvSpPr>
        <p:spPr>
          <a:xfrm>
            <a:off x="0" y="1057279"/>
            <a:ext cx="12192000" cy="5800725"/>
          </a:xfrm>
        </p:spPr>
        <p:txBody>
          <a:bodyPr>
            <a:normAutofit fontScale="77500" lnSpcReduction="20000"/>
          </a:bodyPr>
          <a:lstStyle/>
          <a:p>
            <a:pPr marL="0" indent="0" algn="just">
              <a:buNone/>
            </a:pPr>
            <a:r>
              <a:rPr lang="ru-RU" dirty="0"/>
              <a:t>- </a:t>
            </a:r>
            <a:r>
              <a:rPr lang="ru-RU" dirty="0">
                <a:latin typeface="Times New Roman" pitchFamily="18" charset="0"/>
                <a:cs typeface="Times New Roman" pitchFamily="18" charset="0"/>
              </a:rPr>
              <a:t>в нарушение части 3 статьи 103 Закона № 44-ФЗ информация и документы о заключении, изменении, исполнении, расторжении </a:t>
            </a:r>
            <a:r>
              <a:rPr lang="ru-RU" dirty="0">
                <a:latin typeface="Times New Roman" pitchFamily="18" charset="0"/>
                <a:cs typeface="Times New Roman" pitchFamily="18" charset="0"/>
              </a:rPr>
              <a:t>контракта, информация и документы о применении мер ответственности </a:t>
            </a:r>
            <a:r>
              <a:rPr lang="ru-RU" dirty="0" smtClean="0">
                <a:latin typeface="Times New Roman" pitchFamily="18" charset="0"/>
                <a:cs typeface="Times New Roman" pitchFamily="18" charset="0"/>
              </a:rPr>
              <a:t>не </a:t>
            </a:r>
            <a:r>
              <a:rPr lang="ru-RU" dirty="0">
                <a:latin typeface="Times New Roman" pitchFamily="18" charset="0"/>
                <a:cs typeface="Times New Roman" pitchFamily="18" charset="0"/>
              </a:rPr>
              <a:t>направлены или несвоевременно направлены в реестр </a:t>
            </a:r>
            <a:r>
              <a:rPr lang="ru-RU" dirty="0" smtClean="0">
                <a:latin typeface="Times New Roman" pitchFamily="18" charset="0"/>
                <a:cs typeface="Times New Roman" pitchFamily="18" charset="0"/>
              </a:rPr>
              <a:t>контрактов;</a:t>
            </a:r>
          </a:p>
          <a:p>
            <a:pPr marL="0" indent="0" algn="just">
              <a:buNone/>
            </a:pPr>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нарушение части 1 статьи 24 заказчиком выбран неверный способ определения поставщика (подрядчика, </a:t>
            </a:r>
            <a:r>
              <a:rPr lang="ru-RU" dirty="0" smtClean="0">
                <a:latin typeface="Times New Roman" pitchFamily="18" charset="0"/>
                <a:cs typeface="Times New Roman" pitchFamily="18" charset="0"/>
              </a:rPr>
              <a:t>исполнителя), </a:t>
            </a:r>
            <a:r>
              <a:rPr lang="ru-RU" dirty="0">
                <a:latin typeface="Times New Roman" pitchFamily="18" charset="0"/>
                <a:cs typeface="Times New Roman" pitchFamily="18" charset="0"/>
              </a:rPr>
              <a:t>в том числе:</a:t>
            </a:r>
          </a:p>
          <a:p>
            <a:pPr algn="just"/>
            <a:r>
              <a:rPr lang="ru-RU" dirty="0" smtClean="0">
                <a:latin typeface="Times New Roman" pitchFamily="18" charset="0"/>
                <a:cs typeface="Times New Roman" pitchFamily="18" charset="0"/>
              </a:rPr>
              <a:t>годовой объем </a:t>
            </a:r>
            <a:r>
              <a:rPr lang="ru-RU" dirty="0">
                <a:latin typeface="Times New Roman" pitchFamily="18" charset="0"/>
                <a:cs typeface="Times New Roman" pitchFamily="18" charset="0"/>
              </a:rPr>
              <a:t>закупок у единственного поставщика (подрядчика, исполнителя) по пункту 4 части 1 статьи 93 Закона </a:t>
            </a:r>
            <a:r>
              <a:rPr lang="ru-RU" dirty="0" smtClean="0">
                <a:latin typeface="Times New Roman" pitchFamily="18" charset="0"/>
                <a:cs typeface="Times New Roman" pitchFamily="18" charset="0"/>
              </a:rPr>
              <a:t>  № 44-ФЗ превысил допустимый объем;</a:t>
            </a:r>
            <a:endParaRPr lang="ru-RU" dirty="0">
              <a:latin typeface="Times New Roman" pitchFamily="18" charset="0"/>
              <a:cs typeface="Times New Roman" pitchFamily="18" charset="0"/>
            </a:endParaRPr>
          </a:p>
          <a:p>
            <a:pPr marL="0" indent="0" algn="just">
              <a:buNone/>
            </a:pPr>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части дробления закупок, заключенных на основании пункта 4 части 1 статьи 93 Закона № </a:t>
            </a:r>
            <a:r>
              <a:rPr lang="ru-RU" dirty="0" smtClean="0">
                <a:latin typeface="Times New Roman" pitchFamily="18" charset="0"/>
                <a:cs typeface="Times New Roman" pitchFamily="18" charset="0"/>
              </a:rPr>
              <a:t>44-ФЗ;</a:t>
            </a:r>
            <a:endParaRPr lang="ru-RU" dirty="0">
              <a:latin typeface="Times New Roman" pitchFamily="18" charset="0"/>
              <a:cs typeface="Times New Roman" pitchFamily="18" charset="0"/>
            </a:endParaRPr>
          </a:p>
          <a:p>
            <a:pPr marL="0" indent="0" algn="just">
              <a:buNone/>
            </a:pPr>
            <a:r>
              <a:rPr lang="ru-RU" dirty="0" smtClean="0">
                <a:latin typeface="Times New Roman" pitchFamily="18" charset="0"/>
                <a:cs typeface="Times New Roman" pitchFamily="18" charset="0"/>
              </a:rPr>
              <a:t>• при </a:t>
            </a:r>
            <a:r>
              <a:rPr lang="ru-RU" dirty="0">
                <a:latin typeface="Times New Roman" pitchFamily="18" charset="0"/>
                <a:cs typeface="Times New Roman" pitchFamily="18" charset="0"/>
              </a:rPr>
              <a:t>заключении контрактов, заключенных на основании пункта 1 части 1 статьи 93 Закона № </a:t>
            </a:r>
            <a:r>
              <a:rPr lang="ru-RU" dirty="0" smtClean="0">
                <a:latin typeface="Times New Roman" pitchFamily="18" charset="0"/>
                <a:cs typeface="Times New Roman" pitchFamily="18" charset="0"/>
              </a:rPr>
              <a:t>44-ФЗ;</a:t>
            </a:r>
            <a:endParaRPr lang="ru-RU" dirty="0">
              <a:latin typeface="Times New Roman" pitchFamily="18" charset="0"/>
              <a:cs typeface="Times New Roman" pitchFamily="18" charset="0"/>
            </a:endParaRPr>
          </a:p>
          <a:p>
            <a:pPr marL="0" indent="0" algn="just">
              <a:buNone/>
            </a:pPr>
            <a:r>
              <a:rPr lang="ru-RU" dirty="0" smtClean="0">
                <a:latin typeface="Times New Roman" pitchFamily="18" charset="0"/>
                <a:cs typeface="Times New Roman" pitchFamily="18" charset="0"/>
              </a:rPr>
              <a:t>• при </a:t>
            </a:r>
            <a:r>
              <a:rPr lang="ru-RU" dirty="0">
                <a:latin typeface="Times New Roman" pitchFamily="18" charset="0"/>
                <a:cs typeface="Times New Roman" pitchFamily="18" charset="0"/>
              </a:rPr>
              <a:t>заключении контрактов, заключенных на основании пункта </a:t>
            </a:r>
            <a:r>
              <a:rPr lang="ru-RU" dirty="0" smtClean="0">
                <a:latin typeface="Times New Roman" pitchFamily="18" charset="0"/>
                <a:cs typeface="Times New Roman" pitchFamily="18" charset="0"/>
              </a:rPr>
              <a:t>9 </a:t>
            </a:r>
            <a:r>
              <a:rPr lang="ru-RU" dirty="0">
                <a:latin typeface="Times New Roman" pitchFamily="18" charset="0"/>
                <a:cs typeface="Times New Roman" pitchFamily="18" charset="0"/>
              </a:rPr>
              <a:t>части 1 статьи 93 Закона № </a:t>
            </a:r>
            <a:r>
              <a:rPr lang="ru-RU" dirty="0" smtClean="0">
                <a:latin typeface="Times New Roman" pitchFamily="18" charset="0"/>
                <a:cs typeface="Times New Roman" pitchFamily="18" charset="0"/>
              </a:rPr>
              <a:t>44-ФЗ;</a:t>
            </a:r>
            <a:endParaRPr lang="ru-RU" dirty="0">
              <a:latin typeface="Times New Roman" pitchFamily="18" charset="0"/>
              <a:cs typeface="Times New Roman" pitchFamily="18" charset="0"/>
            </a:endParaRPr>
          </a:p>
          <a:p>
            <a:pPr marL="0" indent="0" algn="just">
              <a:buNone/>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заказчиком не исполнено в установленный срок обязательное для исполнения предписание об устранении нарушений законодательства РФ о контрактной системе в сфере закупок, вынесенное Министерством финансов РС(Я</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3088355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 y="0"/>
            <a:ext cx="12191999" cy="6858000"/>
          </a:xfrm>
          <a:prstGeom prst="rect">
            <a:avLst/>
          </a:prstGeom>
        </p:spPr>
      </p:pic>
      <p:sp>
        <p:nvSpPr>
          <p:cNvPr id="2" name="Заголовок 1"/>
          <p:cNvSpPr>
            <a:spLocks noGrp="1"/>
          </p:cNvSpPr>
          <p:nvPr>
            <p:ph type="title"/>
          </p:nvPr>
        </p:nvSpPr>
        <p:spPr>
          <a:xfrm>
            <a:off x="0" y="1"/>
            <a:ext cx="12192000" cy="1215189"/>
          </a:xfrm>
        </p:spPr>
        <p:txBody>
          <a:bodyPr>
            <a:normAutofit/>
          </a:bodyPr>
          <a:lstStyle/>
          <a:p>
            <a:pPr algn="ctr"/>
            <a:r>
              <a:rPr lang="ru-RU" sz="2800" b="1" dirty="0">
                <a:latin typeface="Times New Roman" panose="02020603050405020304" pitchFamily="18" charset="0"/>
                <a:cs typeface="Times New Roman" panose="02020603050405020304" pitchFamily="18" charset="0"/>
              </a:rPr>
              <a:t>Частые и существенные нарушения законодательства о контрактной системе в сфере закупок, выявленные в результате проверок</a:t>
            </a:r>
            <a:endParaRPr lang="ru-RU" sz="2800" dirty="0"/>
          </a:p>
        </p:txBody>
      </p:sp>
      <p:sp>
        <p:nvSpPr>
          <p:cNvPr id="3" name="Объект 2"/>
          <p:cNvSpPr>
            <a:spLocks noGrp="1"/>
          </p:cNvSpPr>
          <p:nvPr>
            <p:ph idx="1"/>
          </p:nvPr>
        </p:nvSpPr>
        <p:spPr>
          <a:xfrm>
            <a:off x="0" y="1325567"/>
            <a:ext cx="12192000" cy="5532437"/>
          </a:xfrm>
        </p:spPr>
        <p:txBody>
          <a:bodyPr>
            <a:normAutofit fontScale="70000" lnSpcReduction="20000"/>
          </a:bodyPr>
          <a:lstStyle/>
          <a:p>
            <a:pPr algn="just">
              <a:buNone/>
            </a:pPr>
            <a:r>
              <a:rPr lang="ru-RU" dirty="0" smtClean="0">
                <a:latin typeface="Times New Roman" panose="02020603050405020304" pitchFamily="18" charset="0"/>
                <a:cs typeface="Times New Roman" panose="02020603050405020304" pitchFamily="18" charset="0"/>
              </a:rPr>
              <a:t>- в нарушение части 13.1 статьи 34 Закона № 44-ФЗ и условий контрактов оплата заказчиком  поставленного товара, выполненной работы, оказанной услуги, отдельных этапов исполнения контракта осуществлена позднее сроков, установленных в контрактах;</a:t>
            </a:r>
          </a:p>
          <a:p>
            <a:pPr marL="0" indent="0" algn="just">
              <a:buNone/>
            </a:pPr>
            <a:r>
              <a:rPr lang="ru-RU" dirty="0" smtClean="0">
                <a:latin typeface="Times New Roman" panose="02020603050405020304" pitchFamily="18" charset="0"/>
                <a:cs typeface="Times New Roman" panose="02020603050405020304" pitchFamily="18" charset="0"/>
              </a:rPr>
              <a:t>- </a:t>
            </a:r>
            <a:r>
              <a:rPr lang="ru-RU" dirty="0">
                <a:latin typeface="Times New Roman" pitchFamily="18" charset="0"/>
                <a:cs typeface="Times New Roman" pitchFamily="18" charset="0"/>
              </a:rPr>
              <a:t>в нарушение части 2 статьи 93 Закона № 44-ФЗ заказчиком не направлены либо несвоевременно направлены уведомления о заключении с единственными поставщиками (подрядчиками, исполнителями) в контрольный орган в сфере </a:t>
            </a:r>
            <a:r>
              <a:rPr lang="ru-RU" dirty="0" smtClean="0">
                <a:latin typeface="Times New Roman" pitchFamily="18" charset="0"/>
                <a:cs typeface="Times New Roman" pitchFamily="18" charset="0"/>
              </a:rPr>
              <a:t>закупок; </a:t>
            </a:r>
            <a:endParaRPr lang="ru-RU" dirty="0">
              <a:latin typeface="Times New Roman" pitchFamily="18" charset="0"/>
              <a:cs typeface="Times New Roman" pitchFamily="18" charset="0"/>
            </a:endParaRPr>
          </a:p>
          <a:p>
            <a:pPr marL="0" indent="0" algn="just">
              <a:buNone/>
            </a:pPr>
            <a:r>
              <a:rPr lang="ru-RU" dirty="0">
                <a:latin typeface="Times New Roman" pitchFamily="18" charset="0"/>
                <a:cs typeface="Times New Roman" pitchFamily="18" charset="0"/>
              </a:rPr>
              <a:t>- в нарушение части 2 статьи 34 и части 1 статьи 95 Закона № 44-ФЗ дополнительным соглашением внесены изменения в существенные условия </a:t>
            </a:r>
            <a:r>
              <a:rPr lang="ru-RU" dirty="0" smtClean="0">
                <a:latin typeface="Times New Roman" pitchFamily="18" charset="0"/>
                <a:cs typeface="Times New Roman" pitchFamily="18" charset="0"/>
              </a:rPr>
              <a:t>контракта;</a:t>
            </a:r>
            <a:endParaRPr lang="ru-RU" dirty="0">
              <a:latin typeface="Times New Roman" pitchFamily="18" charset="0"/>
              <a:cs typeface="Times New Roman" pitchFamily="18" charset="0"/>
            </a:endParaRPr>
          </a:p>
          <a:p>
            <a:pPr marL="0" indent="0" algn="just">
              <a:buNone/>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в нарушение части 1 статьи 34 Закона № 44-ФЗ контракт по итогам электронного аукциона заключен не на условиях </a:t>
            </a:r>
            <a:r>
              <a:rPr lang="ru-RU" dirty="0" smtClean="0">
                <a:latin typeface="Times New Roman" pitchFamily="18" charset="0"/>
                <a:cs typeface="Times New Roman" pitchFamily="18" charset="0"/>
              </a:rPr>
              <a:t>извещения и заявки;</a:t>
            </a:r>
            <a:endParaRPr lang="ru-RU" dirty="0">
              <a:latin typeface="Times New Roman" pitchFamily="18" charset="0"/>
              <a:cs typeface="Times New Roman" pitchFamily="18" charset="0"/>
            </a:endParaRPr>
          </a:p>
          <a:p>
            <a:pPr algn="just">
              <a:buFontTx/>
              <a:buChar char="-"/>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нарушение пункта 15 части 1 статьи 42, части 4 статьи 14 Закона № 44-ФЗ извещение об осуществлении закупки не содержит информацию об условиях допуска товаров, происходящих из иностранного государства или группы иностранных государств, работ, услуг, соответственно выполняемых, оказываемых иностранными лицами, установленных приказом Министерства финансов РФ от 04.06.2018 № </a:t>
            </a:r>
            <a:r>
              <a:rPr lang="ru-RU" dirty="0" smtClean="0">
                <a:latin typeface="Times New Roman" pitchFamily="18" charset="0"/>
                <a:cs typeface="Times New Roman" pitchFamily="18" charset="0"/>
              </a:rPr>
              <a:t>126н;</a:t>
            </a:r>
          </a:p>
          <a:p>
            <a:pPr algn="just">
              <a:buFontTx/>
              <a:buChar char="-"/>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нарушение пункта 2 части 6 статьи 96 Закона № 44-ФЗ в проектах контрактов размер обеспечения исполнения контракта установлен не в размере </a:t>
            </a:r>
            <a:r>
              <a:rPr lang="ru-RU" dirty="0" smtClean="0">
                <a:latin typeface="Times New Roman" pitchFamily="18" charset="0"/>
                <a:cs typeface="Times New Roman" pitchFamily="18" charset="0"/>
              </a:rPr>
              <a:t>аванса</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3017282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graphicFrame>
        <p:nvGraphicFramePr>
          <p:cNvPr id="10" name="Объект 9"/>
          <p:cNvGraphicFramePr>
            <a:graphicFrameLocks noGrp="1"/>
          </p:cNvGraphicFramePr>
          <p:nvPr>
            <p:ph idx="1"/>
            <p:extLst>
              <p:ext uri="{D42A27DB-BD31-4B8C-83A1-F6EECF244321}">
                <p14:modId xmlns:p14="http://schemas.microsoft.com/office/powerpoint/2010/main" val="1777138768"/>
              </p:ext>
            </p:extLst>
          </p:nvPr>
        </p:nvGraphicFramePr>
        <p:xfrm>
          <a:off x="5" y="0"/>
          <a:ext cx="12191999"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68028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a:noAutofit/>
          </a:bodyPr>
          <a:lstStyle/>
          <a:p>
            <a:r>
              <a:rPr lang="ru-RU" sz="2800" b="1" dirty="0" smtClean="0">
                <a:latin typeface="Times New Roman" panose="02020603050405020304" pitchFamily="18" charset="0"/>
                <a:cs typeface="Times New Roman" panose="02020603050405020304" pitchFamily="18" charset="0"/>
              </a:rPr>
              <a:t>Должностные лица заказчика, контрактный управляющий, контрактная служба</a:t>
            </a:r>
            <a:endParaRPr lang="ru-RU" sz="2800" b="1" dirty="0">
              <a:latin typeface="Times New Roman" panose="02020603050405020304" pitchFamily="18" charset="0"/>
              <a:cs typeface="Times New Roman" panose="02020603050405020304" pitchFamily="18" charset="0"/>
            </a:endParaRPr>
          </a:p>
        </p:txBody>
      </p:sp>
      <p:sp>
        <p:nvSpPr>
          <p:cNvPr id="7" name="Объект 2"/>
          <p:cNvSpPr>
            <a:spLocks noGrp="1"/>
          </p:cNvSpPr>
          <p:nvPr>
            <p:ph idx="1"/>
          </p:nvPr>
        </p:nvSpPr>
        <p:spPr>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pPr marL="0" indent="0" algn="ctr">
              <a:buNone/>
            </a:pPr>
            <a:r>
              <a:rPr lang="ru-RU" sz="2800" b="1" dirty="0" smtClean="0">
                <a:latin typeface="Times New Roman" pitchFamily="18" charset="0"/>
                <a:cs typeface="Times New Roman" pitchFamily="18" charset="0"/>
              </a:rPr>
              <a:t>часть 6 статьи 38 Закона № 44-ФЗ </a:t>
            </a:r>
            <a:br>
              <a:rPr lang="ru-RU" sz="2800" b="1"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работники контрактной службы, контрактный управляющий должны иметь высшее образование или дополнительное профессиональное образование в сфере закупок.</a:t>
            </a:r>
          </a:p>
          <a:p>
            <a:pPr marL="0" indent="0" algn="ctr">
              <a:buNone/>
            </a:pPr>
            <a:endParaRPr lang="ru-RU" sz="2800" dirty="0" smtClean="0">
              <a:latin typeface="Times New Roman" pitchFamily="18" charset="0"/>
              <a:cs typeface="Times New Roman" pitchFamily="18" charset="0"/>
            </a:endParaRPr>
          </a:p>
          <a:p>
            <a:pPr marL="0" indent="0" algn="ctr">
              <a:buNone/>
            </a:pPr>
            <a:r>
              <a:rPr lang="ru-RU" sz="2800" b="1" dirty="0" smtClean="0">
                <a:latin typeface="Times New Roman" pitchFamily="18" charset="0"/>
                <a:cs typeface="Times New Roman" pitchFamily="18" charset="0"/>
              </a:rPr>
              <a:t>Часть 1 статьи 38 Закона № 44-ФЗ</a:t>
            </a:r>
          </a:p>
          <a:p>
            <a:pPr marL="0" indent="0" algn="ctr">
              <a:buNone/>
            </a:pPr>
            <a:r>
              <a:rPr lang="ru-RU" sz="2800" dirty="0" smtClean="0">
                <a:latin typeface="Times New Roman" pitchFamily="18" charset="0"/>
                <a:cs typeface="Times New Roman" pitchFamily="18" charset="0"/>
              </a:rPr>
              <a:t>Заказчики, совокупный годовой объем закупок которых превышает сто миллионов рублей, создают контрактные службы (при этом создание специального структурного подразделения не является обязательным).</a:t>
            </a:r>
          </a:p>
          <a:p>
            <a:pPr marL="0" indent="0" algn="ctr">
              <a:buNone/>
            </a:pP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Часть 3 статьи 38 Закона № 44-ФЗ</a:t>
            </a:r>
          </a:p>
          <a:p>
            <a:pPr marL="0" indent="0" algn="ctr">
              <a:buNone/>
            </a:pPr>
            <a:r>
              <a:rPr lang="ru-RU" sz="2800" dirty="0" smtClean="0">
                <a:latin typeface="Times New Roman" pitchFamily="18" charset="0"/>
                <a:cs typeface="Times New Roman" pitchFamily="18" charset="0"/>
              </a:rPr>
              <a:t>Контрактная служба действует в соответствии с положением (регламентом), разработанным и утвержденным на основании типового положения (регламента), утвержденного федеральным органом исполнительной власти по регулированию контрактной системы в сфере закупок.</a:t>
            </a:r>
          </a:p>
          <a:p>
            <a:pPr marL="0" indent="0" algn="ctr">
              <a:buNone/>
            </a:pPr>
            <a:endParaRPr lang="ru-RU" sz="2800" dirty="0" smtClean="0">
              <a:latin typeface="Times New Roman" pitchFamily="18" charset="0"/>
              <a:cs typeface="Times New Roman" pitchFamily="18" charset="0"/>
            </a:endParaRPr>
          </a:p>
          <a:p>
            <a:pPr marL="0" indent="0" algn="ctr">
              <a:buNone/>
            </a:pPr>
            <a:r>
              <a:rPr lang="ru-RU" sz="2800" dirty="0" smtClean="0">
                <a:latin typeface="Times New Roman" pitchFamily="18" charset="0"/>
                <a:cs typeface="Times New Roman" pitchFamily="18" charset="0"/>
              </a:rPr>
              <a:t>Типовое положение о контрактной службе утверждено</a:t>
            </a:r>
          </a:p>
          <a:p>
            <a:pPr marL="0" indent="0" algn="ctr">
              <a:buNone/>
            </a:pPr>
            <a:r>
              <a:rPr lang="ru-RU" sz="2800"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Приказом Министерства финансов РФ от 31.07.2020 № 158н</a:t>
            </a:r>
          </a:p>
          <a:p>
            <a:pPr marL="0" indent="0" algn="ctr">
              <a:buNone/>
            </a:pPr>
            <a:endParaRPr lang="ru-RU" sz="5000" b="1" dirty="0">
              <a:latin typeface="Times New Roman" pitchFamily="18" charset="0"/>
              <a:cs typeface="Times New Roman" pitchFamily="18" charset="0"/>
            </a:endParaRPr>
          </a:p>
        </p:txBody>
      </p:sp>
    </p:spTree>
    <p:extLst>
      <p:ext uri="{BB962C8B-B14F-4D97-AF65-F5344CB8AC3E}">
        <p14:creationId xmlns:p14="http://schemas.microsoft.com/office/powerpoint/2010/main" val="1793601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960540937"/>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Диаграмма 6"/>
          <p:cNvGraphicFramePr/>
          <p:nvPr>
            <p:extLst>
              <p:ext uri="{D42A27DB-BD31-4B8C-83A1-F6EECF244321}">
                <p14:modId xmlns:p14="http://schemas.microsoft.com/office/powerpoint/2010/main" val="2467090799"/>
              </p:ext>
            </p:extLst>
          </p:nvPr>
        </p:nvGraphicFramePr>
        <p:xfrm>
          <a:off x="5" y="0"/>
          <a:ext cx="12191999" cy="6858000"/>
        </p:xfrm>
        <a:graphic>
          <a:graphicData uri="http://schemas.openxmlformats.org/drawingml/2006/chart">
            <c:chart xmlns:c="http://schemas.openxmlformats.org/drawingml/2006/chart" xmlns:r="http://schemas.openxmlformats.org/officeDocument/2006/relationships" r:id="rId7"/>
          </a:graphicData>
        </a:graphic>
      </p:graphicFrame>
      <p:sp>
        <p:nvSpPr>
          <p:cNvPr id="5" name="TextBox 1"/>
          <p:cNvSpPr txBox="1"/>
          <p:nvPr/>
        </p:nvSpPr>
        <p:spPr>
          <a:xfrm>
            <a:off x="6553200" y="1549936"/>
            <a:ext cx="1257299" cy="3811604"/>
          </a:xfrm>
          <a:prstGeom prst="rect">
            <a:avLst/>
          </a:prstGeom>
        </p:spPr>
        <p:txBody>
          <a:bodyPr vert="wordArtVert"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400" b="1" dirty="0" smtClean="0">
                <a:solidFill>
                  <a:schemeClr val="tx1"/>
                </a:solidFill>
              </a:rPr>
              <a:t>Предупреждение</a:t>
            </a:r>
            <a:endParaRPr lang="ru-RU" sz="1400" b="1" dirty="0">
              <a:solidFill>
                <a:schemeClr val="tx1"/>
              </a:solidFill>
            </a:endParaRPr>
          </a:p>
        </p:txBody>
      </p:sp>
    </p:spTree>
    <p:extLst>
      <p:ext uri="{BB962C8B-B14F-4D97-AF65-F5344CB8AC3E}">
        <p14:creationId xmlns:p14="http://schemas.microsoft.com/office/powerpoint/2010/main" val="1876667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 y="2"/>
            <a:ext cx="12191999" cy="490065"/>
          </a:xfrm>
          <a:prstGeom prst="rect">
            <a:avLst/>
          </a:prstGeom>
          <a:solidFill>
            <a:srgbClr val="4F81BD">
              <a:lumMod val="40000"/>
              <a:lumOff val="60000"/>
            </a:srgbClr>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ru-RU" sz="2400" b="1" dirty="0">
                <a:solidFill>
                  <a:sysClr val="windowText" lastClr="000000"/>
                </a:solidFill>
                <a:latin typeface="Times New Roman" panose="02020603050405020304" pitchFamily="18" charset="0"/>
                <a:cs typeface="Times New Roman" panose="02020603050405020304" pitchFamily="18" charset="0"/>
              </a:rPr>
              <a:t>Рассмотрение дел об административных правонарушениях</a:t>
            </a:r>
            <a:endParaRPr lang="ru-RU" sz="1600" b="1" dirty="0">
              <a:solidFill>
                <a:sysClr val="windowText" lastClr="000000"/>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376361280"/>
              </p:ext>
            </p:extLst>
          </p:nvPr>
        </p:nvGraphicFramePr>
        <p:xfrm>
          <a:off x="5" y="490065"/>
          <a:ext cx="12192001" cy="3396136"/>
        </p:xfrm>
        <a:graphic>
          <a:graphicData uri="http://schemas.openxmlformats.org/drawingml/2006/table">
            <a:tbl>
              <a:tblPr firstRow="1" firstCol="1" bandRow="1"/>
              <a:tblGrid>
                <a:gridCol w="1156139">
                  <a:extLst>
                    <a:ext uri="{9D8B030D-6E8A-4147-A177-3AD203B41FA5}">
                      <a16:colId xmlns="" xmlns:a16="http://schemas.microsoft.com/office/drawing/2014/main" val="20000"/>
                    </a:ext>
                  </a:extLst>
                </a:gridCol>
                <a:gridCol w="1681655">
                  <a:extLst>
                    <a:ext uri="{9D8B030D-6E8A-4147-A177-3AD203B41FA5}">
                      <a16:colId xmlns="" xmlns:a16="http://schemas.microsoft.com/office/drawing/2014/main" val="20001"/>
                    </a:ext>
                  </a:extLst>
                </a:gridCol>
                <a:gridCol w="9354207">
                  <a:extLst>
                    <a:ext uri="{9D8B030D-6E8A-4147-A177-3AD203B41FA5}">
                      <a16:colId xmlns="" xmlns:a16="http://schemas.microsoft.com/office/drawing/2014/main" val="20002"/>
                    </a:ext>
                  </a:extLst>
                </a:gridCol>
              </a:tblGrid>
              <a:tr h="5455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ru-RU" sz="1200" b="1" dirty="0">
                          <a:solidFill>
                            <a:schemeClr val="tx1"/>
                          </a:solidFill>
                          <a:effectLst/>
                          <a:latin typeface="Times New Roman" pitchFamily="18" charset="0"/>
                          <a:cs typeface="Times New Roman" pitchFamily="18" charset="0"/>
                        </a:rPr>
                        <a:t>Статья </a:t>
                      </a:r>
                      <a:r>
                        <a:rPr lang="ru-RU" sz="1200" b="1" dirty="0" smtClean="0">
                          <a:solidFill>
                            <a:schemeClr val="tx1"/>
                          </a:solidFill>
                          <a:effectLst/>
                          <a:latin typeface="Times New Roman" pitchFamily="18" charset="0"/>
                          <a:cs typeface="Times New Roman" pitchFamily="18" charset="0"/>
                        </a:rPr>
                        <a:t>КоАП</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ru-RU" sz="1200" b="1" dirty="0" smtClean="0">
                          <a:solidFill>
                            <a:schemeClr val="tx1"/>
                          </a:solidFill>
                          <a:effectLst/>
                          <a:latin typeface="Times New Roman" pitchFamily="18" charset="0"/>
                          <a:ea typeface="Times New Roman"/>
                          <a:cs typeface="Times New Roman" pitchFamily="18" charset="0"/>
                        </a:rPr>
                        <a:t>Сумма штрафа</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ru-RU" sz="1200" b="1" dirty="0">
                          <a:solidFill>
                            <a:schemeClr val="tx1"/>
                          </a:solidFill>
                          <a:effectLst/>
                          <a:latin typeface="Times New Roman" pitchFamily="18" charset="0"/>
                          <a:cs typeface="Times New Roman" pitchFamily="18" charset="0"/>
                        </a:rPr>
                        <a:t>Вид нарушения</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0"/>
                  </a:ext>
                </a:extLst>
              </a:tr>
              <a:tr h="1295730">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4 ст. 7.30.1</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от 30 000</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руб. до 50 000,00 руб.</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r>
                        <a:rPr lang="ru-RU" sz="14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Выбор способа определения поставщика (подрядчика, исполнителя) с нарушением требований, установленных законодательством РФ и иными НПА о контрактной системе в сфере закупок, либо заключение контракта с единственным поставщиком (подрядчиком, исполнителем) в случаях, не предусмотренных законодательством РФ и иными НПА о контрактной системе в сфере закупок, либо заключение контракта с единственным поставщиком (подрядчиком, исполнителем) без согласования с контрольным органом в сфере закупок в случаях, если необходимость такого согласования предусмотрена указанными законодательством и  НПА</a:t>
                      </a:r>
                      <a:endParaRPr lang="ru-RU" sz="1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2"/>
                  </a:ext>
                </a:extLst>
              </a:tr>
              <a:tr h="1554877">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5 ст. 7.30.1</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Предупреждение или штраф</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в размере от 3 до 10 тысяч рублей</a:t>
                      </a:r>
                      <a:endPar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endParaRPr>
                    </a:p>
                    <a:p>
                      <a:pPr algn="just">
                        <a:lnSpc>
                          <a:spcPct val="115000"/>
                        </a:lnSpc>
                        <a:spcAft>
                          <a:spcPts val="0"/>
                        </a:spcAft>
                      </a:pP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r>
                        <a:rPr lang="ru-RU" sz="14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Нарушение установленных законодательством РФ и иными НПА о контрактной системе в сфере закупок требований к содержанию документов, формируемых (составляемых) при осуществлении закупок, к порядку и сроку размещения информации и документов, за исключением случаев, предусмотренных частями 1, 2 и 9 настоящей статьи, либо </a:t>
                      </a:r>
                      <a:r>
                        <a:rPr lang="ru-RU" sz="1400" b="1"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неразмещение</a:t>
                      </a:r>
                      <a:r>
                        <a:rPr lang="ru-RU" sz="14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информации и документов в нарушение порядка, установленного законодательством РФ и иными НПА о контрактной системе в сфере закупок, за исключением случаев, предусмотренных частями 1 и 9 настоящей статьи</a:t>
                      </a:r>
                      <a:endParaRPr lang="ru-RU" sz="1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3"/>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2255842584"/>
              </p:ext>
            </p:extLst>
          </p:nvPr>
        </p:nvGraphicFramePr>
        <p:xfrm>
          <a:off x="3" y="3911600"/>
          <a:ext cx="12191998" cy="2829919"/>
        </p:xfrm>
        <a:graphic>
          <a:graphicData uri="http://schemas.openxmlformats.org/drawingml/2006/table">
            <a:tbl>
              <a:tblPr firstRow="1" firstCol="1" bandRow="1"/>
              <a:tblGrid>
                <a:gridCol w="1156136">
                  <a:extLst>
                    <a:ext uri="{9D8B030D-6E8A-4147-A177-3AD203B41FA5}">
                      <a16:colId xmlns="" xmlns:a16="http://schemas.microsoft.com/office/drawing/2014/main" val="20000"/>
                    </a:ext>
                  </a:extLst>
                </a:gridCol>
                <a:gridCol w="1681655">
                  <a:extLst>
                    <a:ext uri="{9D8B030D-6E8A-4147-A177-3AD203B41FA5}">
                      <a16:colId xmlns="" xmlns:a16="http://schemas.microsoft.com/office/drawing/2014/main" val="20001"/>
                    </a:ext>
                  </a:extLst>
                </a:gridCol>
                <a:gridCol w="9354207">
                  <a:extLst>
                    <a:ext uri="{9D8B030D-6E8A-4147-A177-3AD203B41FA5}">
                      <a16:colId xmlns="" xmlns:a16="http://schemas.microsoft.com/office/drawing/2014/main" val="20002"/>
                    </a:ext>
                  </a:extLst>
                </a:gridCol>
              </a:tblGrid>
              <a:tr h="1257600">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8</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 ст. 7.30.1</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r>
                        <a:rPr lang="ru-RU" sz="1200" b="1" dirty="0" smtClean="0">
                          <a:latin typeface="Times New Roman" panose="02020603050405020304" pitchFamily="18" charset="0"/>
                          <a:cs typeface="Times New Roman" panose="02020603050405020304" pitchFamily="18" charset="0"/>
                        </a:rPr>
                        <a:t>1 % суммы денежных средств, внесенных в качестве ОЗ или ОИК, но не менее 5 и не более 30 тыс. руб.</a:t>
                      </a:r>
                    </a:p>
                    <a:p>
                      <a:pPr algn="just"/>
                      <a:endParaRPr lang="ru-RU" sz="1200" b="1" dirty="0">
                        <a:latin typeface="Times New Roman" panose="02020603050405020304" pitchFamily="18" charset="0"/>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l"/>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Нарушение установленных законодательством РФ и иными НПА о контрактной системе в сфере закупок требований к порядку либо сроку возврата денежных средств, внесенных в качестве обеспечения заявки на участие в закупке или обеспечения исполнения контракта, за исключением случая, предусмотренного частью 4 статьи 7.30.6 настоящего Кодекса</a:t>
                      </a:r>
                    </a:p>
                    <a:p>
                      <a:pPr algn="l"/>
                      <a:endPar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2"/>
                  </a:ext>
                </a:extLst>
              </a:tr>
              <a:tr h="1572319">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9</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 ст.7.30.1</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r>
                        <a:rPr lang="ru-RU" sz="1200" b="1" dirty="0" smtClean="0">
                          <a:latin typeface="Times New Roman" panose="02020603050405020304" pitchFamily="18" charset="0"/>
                          <a:cs typeface="Times New Roman" panose="02020603050405020304" pitchFamily="18" charset="0"/>
                        </a:rPr>
                        <a:t>предупреждение или штраф на</a:t>
                      </a:r>
                      <a:r>
                        <a:rPr lang="ru-RU" sz="1200" b="1" baseline="0" dirty="0" smtClean="0">
                          <a:latin typeface="Times New Roman" panose="02020603050405020304" pitchFamily="18" charset="0"/>
                          <a:cs typeface="Times New Roman" panose="02020603050405020304" pitchFamily="18" charset="0"/>
                        </a:rPr>
                        <a:t> </a:t>
                      </a:r>
                      <a:r>
                        <a:rPr lang="ru-RU" sz="1200" b="1" dirty="0" smtClean="0">
                          <a:latin typeface="Times New Roman" panose="02020603050405020304" pitchFamily="18" charset="0"/>
                          <a:cs typeface="Times New Roman" panose="02020603050405020304" pitchFamily="18" charset="0"/>
                        </a:rPr>
                        <a:t>должностных лиц</a:t>
                      </a:r>
                    </a:p>
                    <a:p>
                      <a:pPr algn="just"/>
                      <a:r>
                        <a:rPr lang="ru-RU" sz="1200" b="1" dirty="0" smtClean="0">
                          <a:latin typeface="Times New Roman" panose="02020603050405020304" pitchFamily="18" charset="0"/>
                          <a:cs typeface="Times New Roman" panose="02020603050405020304" pitchFamily="18" charset="0"/>
                        </a:rPr>
                        <a:t>в размере от 10 до 20 тысяч</a:t>
                      </a:r>
                    </a:p>
                    <a:p>
                      <a:pPr algn="just"/>
                      <a:r>
                        <a:rPr lang="ru-RU" sz="1200" b="1" dirty="0" smtClean="0">
                          <a:latin typeface="Times New Roman" panose="02020603050405020304" pitchFamily="18" charset="0"/>
                          <a:cs typeface="Times New Roman" panose="02020603050405020304" pitchFamily="18" charset="0"/>
                        </a:rPr>
                        <a:t>рублей;</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Нарушение заказчиком, оператором электронной площадки,</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оператором специализированной площадки, кредитной организацией</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установленных законодательством РФ и иными НПА о контрактной</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системе в сфере закупок требований к порядку либо сроку</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размещения информации и документов или направления их для</a:t>
                      </a:r>
                    </a:p>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размещения в реестрах, предусмотренных указанными</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законодательством и НПА,</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либо </a:t>
                      </a:r>
                      <a:r>
                        <a:rPr lang="ru-RU" sz="1400" b="1" dirty="0" err="1" smtClean="0">
                          <a:solidFill>
                            <a:schemeClr val="tx1"/>
                          </a:solidFill>
                          <a:effectLst/>
                          <a:latin typeface="Times New Roman" panose="02020603050405020304" pitchFamily="18" charset="0"/>
                          <a:ea typeface="Times New Roman"/>
                          <a:cs typeface="Times New Roman" panose="02020603050405020304" pitchFamily="18" charset="0"/>
                        </a:rPr>
                        <a:t>неразмещение</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 информации и документов</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или </a:t>
                      </a:r>
                      <a:r>
                        <a:rPr lang="ru-RU" sz="1400" b="1" dirty="0" err="1" smtClean="0">
                          <a:solidFill>
                            <a:schemeClr val="tx1"/>
                          </a:solidFill>
                          <a:effectLst/>
                          <a:latin typeface="Times New Roman" panose="02020603050405020304" pitchFamily="18" charset="0"/>
                          <a:ea typeface="Times New Roman"/>
                          <a:cs typeface="Times New Roman" panose="02020603050405020304" pitchFamily="18" charset="0"/>
                        </a:rPr>
                        <a:t>ненаправление</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 их для размещения в реестрах, предусмотренных</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указанными законодательством и НПА</a:t>
                      </a:r>
                      <a:endParaRPr lang="ru-RU" sz="1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804741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667208740"/>
              </p:ext>
            </p:extLst>
          </p:nvPr>
        </p:nvGraphicFramePr>
        <p:xfrm>
          <a:off x="-1" y="596902"/>
          <a:ext cx="12191998" cy="6172198"/>
        </p:xfrm>
        <a:graphic>
          <a:graphicData uri="http://schemas.openxmlformats.org/drawingml/2006/table">
            <a:tbl>
              <a:tblPr firstRow="1" firstCol="1" bandRow="1"/>
              <a:tblGrid>
                <a:gridCol w="945931">
                  <a:extLst>
                    <a:ext uri="{9D8B030D-6E8A-4147-A177-3AD203B41FA5}">
                      <a16:colId xmlns="" xmlns:a16="http://schemas.microsoft.com/office/drawing/2014/main" val="20000"/>
                    </a:ext>
                  </a:extLst>
                </a:gridCol>
                <a:gridCol w="2470370">
                  <a:extLst>
                    <a:ext uri="{9D8B030D-6E8A-4147-A177-3AD203B41FA5}">
                      <a16:colId xmlns="" xmlns:a16="http://schemas.microsoft.com/office/drawing/2014/main" val="20003"/>
                    </a:ext>
                  </a:extLst>
                </a:gridCol>
                <a:gridCol w="8775697">
                  <a:extLst>
                    <a:ext uri="{9D8B030D-6E8A-4147-A177-3AD203B41FA5}">
                      <a16:colId xmlns="" xmlns:a16="http://schemas.microsoft.com/office/drawing/2014/main" val="20002"/>
                    </a:ext>
                  </a:extLst>
                </a:gridCol>
              </a:tblGrid>
              <a:tr h="75785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ru-RU" sz="1200" b="1" dirty="0">
                          <a:solidFill>
                            <a:schemeClr val="tx1"/>
                          </a:solidFill>
                          <a:effectLst/>
                          <a:latin typeface="Times New Roman" pitchFamily="18" charset="0"/>
                          <a:cs typeface="Times New Roman" pitchFamily="18" charset="0"/>
                        </a:rPr>
                        <a:t>Статья </a:t>
                      </a:r>
                      <a:r>
                        <a:rPr lang="ru-RU" sz="1200" b="1" dirty="0" smtClean="0">
                          <a:solidFill>
                            <a:schemeClr val="tx1"/>
                          </a:solidFill>
                          <a:effectLst/>
                          <a:latin typeface="Times New Roman" pitchFamily="18" charset="0"/>
                          <a:cs typeface="Times New Roman" pitchFamily="18" charset="0"/>
                        </a:rPr>
                        <a:t>КоАП</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lnSpc>
                          <a:spcPct val="115000"/>
                        </a:lnSpc>
                        <a:spcAft>
                          <a:spcPts val="0"/>
                        </a:spcAft>
                      </a:pPr>
                      <a:r>
                        <a:rPr lang="ru-RU" sz="1200" b="1" dirty="0" smtClean="0">
                          <a:solidFill>
                            <a:schemeClr val="tx1"/>
                          </a:solidFill>
                          <a:effectLst/>
                          <a:latin typeface="Times New Roman" pitchFamily="18" charset="0"/>
                          <a:ea typeface="Times New Roman"/>
                          <a:cs typeface="Times New Roman" pitchFamily="18" charset="0"/>
                        </a:rPr>
                        <a:t>Сумма штрафа</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ru-RU" sz="1200" b="1" dirty="0">
                          <a:solidFill>
                            <a:schemeClr val="tx1"/>
                          </a:solidFill>
                          <a:effectLst/>
                          <a:latin typeface="Times New Roman" pitchFamily="18" charset="0"/>
                          <a:cs typeface="Times New Roman" pitchFamily="18" charset="0"/>
                        </a:rPr>
                        <a:t>Вид нарушения</a:t>
                      </a:r>
                      <a:endParaRPr lang="ru-RU" sz="1200" b="1" dirty="0">
                        <a:solidFill>
                          <a:schemeClr val="tx1"/>
                        </a:solidFill>
                        <a:effectLst/>
                        <a:latin typeface="Times New Roman" pitchFamily="18" charset="0"/>
                        <a:ea typeface="Times New Roman"/>
                        <a:cs typeface="Times New Roman"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0"/>
                  </a:ext>
                </a:extLst>
              </a:tr>
              <a:tr h="636671">
                <a:tc>
                  <a:txBody>
                    <a:bodyPr/>
                    <a:lstStyle/>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ч.</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11  ст.7.30.1</a:t>
                      </a:r>
                      <a:endParaRPr lang="ru-RU" sz="1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r>
                        <a:rPr lang="ru-RU" sz="1400" b="1" dirty="0" smtClean="0">
                          <a:latin typeface="Times New Roman" panose="02020603050405020304" pitchFamily="18" charset="0"/>
                          <a:cs typeface="Times New Roman" panose="02020603050405020304" pitchFamily="18" charset="0"/>
                        </a:rPr>
                        <a:t>штраф в размере от 40 до 60</a:t>
                      </a:r>
                      <a:r>
                        <a:rPr lang="ru-RU" sz="1400" b="1" baseline="0" dirty="0" smtClean="0">
                          <a:latin typeface="Times New Roman" panose="02020603050405020304" pitchFamily="18" charset="0"/>
                          <a:cs typeface="Times New Roman" panose="02020603050405020304" pitchFamily="18" charset="0"/>
                        </a:rPr>
                        <a:t> тыс. руб.</a:t>
                      </a:r>
                      <a:endParaRPr lang="ru-RU" sz="1400" b="1" dirty="0">
                        <a:latin typeface="Times New Roman" panose="02020603050405020304" pitchFamily="18" charset="0"/>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Осуществление закупок у СМП, СОНКО в объеме менее объема,</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предусмотренного законодательством РФ и иными НПА о</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контрактной системе в сфере закупок</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3"/>
                  </a:ext>
                </a:extLst>
              </a:tr>
              <a:tr h="1693450">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ч.1</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ст. 7.30.2</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штраф на должностных лиц в</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размере 1 % НМЦК, но не</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менее 5 и не более 30 тыс. руб.,</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на юр. лиц - в размере</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1 % НМЦК, но не менее 50 и не</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более 200 тыс. руб.</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endPar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Заключение контракта по результатам определения поставщика</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(подрядчика, исполнителя) с нарушением условий, предусмотренных</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извещением об осуществлении закупки товаров, работ, услуг для</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обеспечения государственных и муниципальных нужд,</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приглашением принять участие в определении поставщика</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(подрядчика, исполнителя), документацией о закупке либо заявкой</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участника закупки (включая предварительное предложение о</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поставке товара), с которым заключен контракт</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4"/>
                  </a:ext>
                </a:extLst>
              </a:tr>
              <a:tr h="1136785">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3</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ст. 7.30.2</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штраф на должностных лиц в</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размере от 10 до 50 тыс. руб.,</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на юр. лиц - от 100</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до 300 тысяч рублей</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Изменение условий контракта, если возможность изменения таких</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условий контракта не предусмотрена законодательством РФ и иными</a:t>
                      </a:r>
                      <a:r>
                        <a:rPr lang="ru-RU" sz="1400" b="1" baseline="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ru-RU" sz="1400" b="1" dirty="0" smtClean="0">
                          <a:solidFill>
                            <a:schemeClr val="tx1"/>
                          </a:solidFill>
                          <a:effectLst/>
                          <a:latin typeface="Times New Roman" panose="02020603050405020304" pitchFamily="18" charset="0"/>
                          <a:ea typeface="Times New Roman"/>
                          <a:cs typeface="Times New Roman" panose="02020603050405020304" pitchFamily="18" charset="0"/>
                        </a:rPr>
                        <a:t>НПА о контрактной системе в сфере закупок</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6"/>
                  </a:ext>
                </a:extLst>
              </a:tr>
              <a:tr h="1947435">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ч. 8</a:t>
                      </a:r>
                      <a:r>
                        <a:rPr lang="ru-RU" sz="1200" b="1" baseline="0" dirty="0" smtClean="0">
                          <a:solidFill>
                            <a:schemeClr val="tx1"/>
                          </a:solidFill>
                          <a:effectLst/>
                          <a:latin typeface="Times New Roman" panose="02020603050405020304" pitchFamily="18" charset="0"/>
                          <a:ea typeface="Times New Roman"/>
                          <a:cs typeface="Times New Roman" panose="02020603050405020304" pitchFamily="18" charset="0"/>
                        </a:rPr>
                        <a:t> ст. 7.30.2</a:t>
                      </a:r>
                      <a:endParaRPr lang="ru-RU" sz="12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штраф в размере 1 % цены</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контракта (этапа исполнения</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контракта, аванса,</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предусмотренного контрактом),</a:t>
                      </a:r>
                    </a:p>
                    <a:p>
                      <a:pPr algn="just">
                        <a:lnSpc>
                          <a:spcPct val="115000"/>
                        </a:lnSpc>
                        <a:spcAft>
                          <a:spcPts val="0"/>
                        </a:spcAft>
                      </a:pPr>
                      <a:r>
                        <a:rPr lang="ru-RU" sz="1200" b="1" dirty="0" smtClean="0">
                          <a:solidFill>
                            <a:schemeClr val="tx1"/>
                          </a:solidFill>
                          <a:effectLst/>
                          <a:latin typeface="Times New Roman" panose="02020603050405020304" pitchFamily="18" charset="0"/>
                          <a:ea typeface="Times New Roman"/>
                          <a:cs typeface="Times New Roman" panose="02020603050405020304" pitchFamily="18" charset="0"/>
                        </a:rPr>
                        <a:t>но не менее 10 и не более 50 тыс. руб.</a:t>
                      </a: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just">
                        <a:lnSpc>
                          <a:spcPct val="115000"/>
                        </a:lnSpc>
                        <a:spcAft>
                          <a:spcPts val="0"/>
                        </a:spcAft>
                      </a:pPr>
                      <a:r>
                        <a:rPr lang="ru-RU" sz="1400" b="0" i="0" kern="1200" dirty="0" smtClean="0">
                          <a:solidFill>
                            <a:schemeClr val="tx1"/>
                          </a:solidFill>
                          <a:latin typeface="Times New Roman" panose="02020603050405020304" pitchFamily="18" charset="0"/>
                          <a:ea typeface="+mn-ea"/>
                          <a:cs typeface="Times New Roman" panose="02020603050405020304" pitchFamily="18" charset="0"/>
                        </a:rPr>
                        <a:t> </a:t>
                      </a:r>
                      <a:r>
                        <a:rPr lang="ru-RU" sz="1400" b="1" i="0" kern="1200" dirty="0" smtClean="0">
                          <a:solidFill>
                            <a:schemeClr val="tx1"/>
                          </a:solidFill>
                          <a:latin typeface="Times New Roman" pitchFamily="18" charset="0"/>
                          <a:ea typeface="+mn-ea"/>
                          <a:cs typeface="Times New Roman" pitchFamily="18" charset="0"/>
                        </a:rPr>
                        <a:t>Нарушение срока либо порядка оплаты отдельных этапов исполнения</a:t>
                      </a:r>
                      <a:r>
                        <a:rPr lang="ru-RU" sz="1400" b="1" i="0" kern="1200" baseline="0" dirty="0" smtClean="0">
                          <a:solidFill>
                            <a:schemeClr val="tx1"/>
                          </a:solidFill>
                          <a:latin typeface="Times New Roman" pitchFamily="18" charset="0"/>
                          <a:ea typeface="+mn-ea"/>
                          <a:cs typeface="Times New Roman" pitchFamily="18" charset="0"/>
                        </a:rPr>
                        <a:t> </a:t>
                      </a:r>
                      <a:r>
                        <a:rPr lang="ru-RU" sz="1400" b="1" i="0" kern="1200" dirty="0" smtClean="0">
                          <a:solidFill>
                            <a:schemeClr val="tx1"/>
                          </a:solidFill>
                          <a:latin typeface="Times New Roman" pitchFamily="18" charset="0"/>
                          <a:ea typeface="+mn-ea"/>
                          <a:cs typeface="Times New Roman" pitchFamily="18" charset="0"/>
                        </a:rPr>
                        <a:t>контракта, поставляемого товара, выполняемой работы (ее</a:t>
                      </a:r>
                      <a:r>
                        <a:rPr lang="ru-RU" sz="1400" b="1" i="0" kern="1200" baseline="0" dirty="0" smtClean="0">
                          <a:solidFill>
                            <a:schemeClr val="tx1"/>
                          </a:solidFill>
                          <a:latin typeface="Times New Roman" pitchFamily="18" charset="0"/>
                          <a:ea typeface="+mn-ea"/>
                          <a:cs typeface="Times New Roman" pitchFamily="18" charset="0"/>
                        </a:rPr>
                        <a:t> </a:t>
                      </a:r>
                      <a:r>
                        <a:rPr lang="ru-RU" sz="1400" b="1" i="0" kern="1200" dirty="0" smtClean="0">
                          <a:solidFill>
                            <a:schemeClr val="tx1"/>
                          </a:solidFill>
                          <a:latin typeface="Times New Roman" pitchFamily="18" charset="0"/>
                          <a:ea typeface="+mn-ea"/>
                          <a:cs typeface="Times New Roman" pitchFamily="18" charset="0"/>
                        </a:rPr>
                        <a:t>результатов) или оказываемой услуги, в том числе неисполнение</a:t>
                      </a:r>
                      <a:r>
                        <a:rPr lang="ru-RU" sz="1400" b="1" i="0" kern="1200" baseline="0" dirty="0" smtClean="0">
                          <a:solidFill>
                            <a:schemeClr val="tx1"/>
                          </a:solidFill>
                          <a:latin typeface="Times New Roman" pitchFamily="18" charset="0"/>
                          <a:ea typeface="+mn-ea"/>
                          <a:cs typeface="Times New Roman" pitchFamily="18" charset="0"/>
                        </a:rPr>
                        <a:t> </a:t>
                      </a:r>
                      <a:r>
                        <a:rPr lang="ru-RU" sz="1400" b="1" i="0" kern="1200" dirty="0" smtClean="0">
                          <a:solidFill>
                            <a:schemeClr val="tx1"/>
                          </a:solidFill>
                          <a:latin typeface="Times New Roman" pitchFamily="18" charset="0"/>
                          <a:ea typeface="+mn-ea"/>
                          <a:cs typeface="Times New Roman" pitchFamily="18" charset="0"/>
                        </a:rPr>
                        <a:t>обязанности по обеспечению авансирования, предусмотренного</a:t>
                      </a:r>
                      <a:r>
                        <a:rPr lang="ru-RU" sz="1400" b="1" i="0" kern="1200" baseline="0" dirty="0" smtClean="0">
                          <a:solidFill>
                            <a:schemeClr val="tx1"/>
                          </a:solidFill>
                          <a:latin typeface="Times New Roman" pitchFamily="18" charset="0"/>
                          <a:ea typeface="+mn-ea"/>
                          <a:cs typeface="Times New Roman" pitchFamily="18" charset="0"/>
                        </a:rPr>
                        <a:t> </a:t>
                      </a:r>
                      <a:r>
                        <a:rPr lang="ru-RU" sz="1400" b="1" i="0" kern="1200" dirty="0" smtClean="0">
                          <a:solidFill>
                            <a:schemeClr val="tx1"/>
                          </a:solidFill>
                          <a:latin typeface="Times New Roman" pitchFamily="18" charset="0"/>
                          <a:ea typeface="+mn-ea"/>
                          <a:cs typeface="Times New Roman" pitchFamily="18" charset="0"/>
                        </a:rPr>
                        <a:t>контрактом</a:t>
                      </a:r>
                      <a:endParaRPr lang="ru-RU" sz="1400" b="1" dirty="0" smtClean="0">
                        <a:solidFill>
                          <a:schemeClr val="tx1"/>
                        </a:solidFill>
                        <a:effectLst/>
                        <a:latin typeface="Times New Roman" pitchFamily="18" charset="0"/>
                        <a:ea typeface="Times New Roman"/>
                        <a:cs typeface="Times New Roman" pitchFamily="18" charset="0"/>
                      </a:endParaRPr>
                    </a:p>
                  </a:txBody>
                  <a:tcPr marL="38341" marR="38341"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 xmlns:a16="http://schemas.microsoft.com/office/drawing/2014/main" val="10007"/>
                  </a:ext>
                </a:extLst>
              </a:tr>
            </a:tbl>
          </a:graphicData>
        </a:graphic>
      </p:graphicFrame>
      <p:sp>
        <p:nvSpPr>
          <p:cNvPr id="3" name="Заголовок 1"/>
          <p:cNvSpPr txBox="1">
            <a:spLocks/>
          </p:cNvSpPr>
          <p:nvPr/>
        </p:nvSpPr>
        <p:spPr>
          <a:xfrm>
            <a:off x="2" y="2"/>
            <a:ext cx="12191999" cy="596899"/>
          </a:xfrm>
          <a:prstGeom prst="rect">
            <a:avLst/>
          </a:prstGeom>
          <a:solidFill>
            <a:srgbClr val="4F81BD">
              <a:lumMod val="40000"/>
              <a:lumOff val="60000"/>
            </a:srgbClr>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ru-RU" sz="2400" b="1" dirty="0">
                <a:solidFill>
                  <a:sysClr val="windowText" lastClr="000000"/>
                </a:solidFill>
                <a:latin typeface="Times New Roman" panose="02020603050405020304" pitchFamily="18" charset="0"/>
                <a:cs typeface="Times New Roman" panose="02020603050405020304" pitchFamily="18" charset="0"/>
              </a:rPr>
              <a:t>Рассмотрение дел об административных правонарушениях</a:t>
            </a:r>
            <a:endParaRPr lang="ru-RU" sz="1600" b="1" dirty="0">
              <a:solidFill>
                <a:sysClr val="windowText" lastClr="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8887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19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8522" y="1559293"/>
            <a:ext cx="10915049" cy="2685448"/>
          </a:xfrm>
        </p:spPr>
        <p:txBody>
          <a:bodyPr/>
          <a:lstStyle/>
          <a:p>
            <a:pPr algn="ctr"/>
            <a:r>
              <a:rPr lang="ru-RU" sz="6000" b="1" dirty="0" smtClean="0">
                <a:latin typeface="Times New Roman" panose="02020603050405020304" pitchFamily="18" charset="0"/>
                <a:cs typeface="Times New Roman" panose="02020603050405020304" pitchFamily="18" charset="0"/>
              </a:rPr>
              <a:t>Спасибо за внимание</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6480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1033</TotalTime>
  <Words>1465</Words>
  <Application>Microsoft Office PowerPoint</Application>
  <PresentationFormat>Произвольный</PresentationFormat>
  <Paragraphs>107</Paragraphs>
  <Slides>13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Выполнение функций уполномоченного органа на осуществление контроля в сфере закупок товаров, работ, услуг </vt:lpstr>
      <vt:lpstr>Итоги работы Министерства финансов Республики Саха (Якутия)  как уполномоченного органа по осуществлению контроля  в сфере закупок за  2024 года</vt:lpstr>
      <vt:lpstr>Презентация PowerPoint</vt:lpstr>
      <vt:lpstr>С 01.07.2025 вносятся изменения в ч. 2 ст. 93 Закона № 44-ФЗ  (ФЗ от 26.12.2024 № 484-ФЗ)</vt:lpstr>
      <vt:lpstr>Порядок согласования заключения контракта с единственным поставщиком (подрядчиком, исполнителем) утвержден Постановление Правительства РФ от 30.06.2020 № 961</vt:lpstr>
      <vt:lpstr>Частые и существенные нарушения законодательства о контрактной системе в сфере закупок, выявленные в результате проверок  </vt:lpstr>
      <vt:lpstr>Частые и существенные нарушения законодательства о контрактной системе в сфере закупок, выявленные в результате проверок</vt:lpstr>
      <vt:lpstr>Презентация PowerPoint</vt:lpstr>
      <vt:lpstr>Должностные лица заказчика, контрактный управляющий, контрактная служба</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Итоги работы Министерства финансов Республики Саха (Якутия)  как уполномоченного органа по осуществлению контроля  в сфере закупок за  I – полугодие 2023 года</dc:title>
  <dc:creator>Полятинская Екатерина Сергеевна</dc:creator>
  <cp:lastModifiedBy>Петрова Татьяна Павловна</cp:lastModifiedBy>
  <cp:revision>100</cp:revision>
  <dcterms:created xsi:type="dcterms:W3CDTF">2023-11-15T05:50:34Z</dcterms:created>
  <dcterms:modified xsi:type="dcterms:W3CDTF">2025-03-12T06:09:17Z</dcterms:modified>
</cp:coreProperties>
</file>